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5" r:id="rId3"/>
    <p:sldId id="257" r:id="rId4"/>
    <p:sldId id="259" r:id="rId5"/>
    <p:sldId id="268" r:id="rId6"/>
    <p:sldId id="261" r:id="rId7"/>
    <p:sldId id="260" r:id="rId8"/>
    <p:sldId id="280" r:id="rId9"/>
    <p:sldId id="262" r:id="rId10"/>
    <p:sldId id="269" r:id="rId11"/>
    <p:sldId id="270" r:id="rId12"/>
    <p:sldId id="271" r:id="rId13"/>
    <p:sldId id="272" r:id="rId14"/>
    <p:sldId id="264" r:id="rId15"/>
    <p:sldId id="279" r:id="rId16"/>
    <p:sldId id="277" r:id="rId17"/>
    <p:sldId id="278" r:id="rId18"/>
    <p:sldId id="263" r:id="rId19"/>
    <p:sldId id="273" r:id="rId20"/>
    <p:sldId id="274" r:id="rId21"/>
    <p:sldId id="275"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9F70"/>
    <a:srgbClr val="FFF2CC"/>
    <a:srgbClr val="2952A3"/>
    <a:srgbClr val="009900"/>
    <a:srgbClr val="CC0000"/>
    <a:srgbClr val="3366CC"/>
    <a:srgbClr val="00339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356" autoAdjust="0"/>
  </p:normalViewPr>
  <p:slideViewPr>
    <p:cSldViewPr snapToGrid="0">
      <p:cViewPr varScale="1">
        <p:scale>
          <a:sx n="54" d="100"/>
          <a:sy n="54" d="100"/>
        </p:scale>
        <p:origin x="114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4FFE0C-CE38-497A-B12A-6E41B19F58D7}" type="datetimeFigureOut">
              <a:rPr lang="en-GB" smtClean="0"/>
              <a:t>12/03/2024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AD316C-1F78-4EE8-B753-6F2575805CAD}" type="slidenum">
              <a:rPr lang="en-GB" smtClean="0"/>
              <a:t>‹#›</a:t>
            </a:fld>
            <a:endParaRPr lang="en-GB"/>
          </a:p>
        </p:txBody>
      </p:sp>
    </p:spTree>
    <p:extLst>
      <p:ext uri="{BB962C8B-B14F-4D97-AF65-F5344CB8AC3E}">
        <p14:creationId xmlns:p14="http://schemas.microsoft.com/office/powerpoint/2010/main" val="1108561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 – odd slides</a:t>
            </a:r>
          </a:p>
          <a:p>
            <a:r>
              <a:rPr lang="en-GB" dirty="0"/>
              <a:t>Introduce ourselves and the MHST</a:t>
            </a:r>
          </a:p>
        </p:txBody>
      </p:sp>
      <p:sp>
        <p:nvSpPr>
          <p:cNvPr id="4" name="Slide Number Placeholder 3"/>
          <p:cNvSpPr>
            <a:spLocks noGrp="1"/>
          </p:cNvSpPr>
          <p:nvPr>
            <p:ph type="sldNum" sz="quarter" idx="5"/>
          </p:nvPr>
        </p:nvSpPr>
        <p:spPr/>
        <p:txBody>
          <a:bodyPr/>
          <a:lstStyle/>
          <a:p>
            <a:fld id="{DAAD316C-1F78-4EE8-B753-6F2575805CAD}" type="slidenum">
              <a:rPr lang="en-GB" smtClean="0"/>
              <a:t>1</a:t>
            </a:fld>
            <a:endParaRPr lang="en-GB"/>
          </a:p>
        </p:txBody>
      </p:sp>
    </p:spTree>
    <p:extLst>
      <p:ext uri="{BB962C8B-B14F-4D97-AF65-F5344CB8AC3E}">
        <p14:creationId xmlns:p14="http://schemas.microsoft.com/office/powerpoint/2010/main" val="1590440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Once you’ve tried the things listed before.</a:t>
            </a:r>
          </a:p>
        </p:txBody>
      </p:sp>
      <p:sp>
        <p:nvSpPr>
          <p:cNvPr id="4" name="Slide Number Placeholder 3"/>
          <p:cNvSpPr>
            <a:spLocks noGrp="1"/>
          </p:cNvSpPr>
          <p:nvPr>
            <p:ph type="sldNum" sz="quarter" idx="5"/>
          </p:nvPr>
        </p:nvSpPr>
        <p:spPr/>
        <p:txBody>
          <a:bodyPr/>
          <a:lstStyle/>
          <a:p>
            <a:fld id="{DAAD316C-1F78-4EE8-B753-6F2575805CAD}" type="slidenum">
              <a:rPr lang="en-GB" smtClean="0"/>
              <a:t>20</a:t>
            </a:fld>
            <a:endParaRPr lang="en-GB"/>
          </a:p>
        </p:txBody>
      </p:sp>
    </p:spTree>
    <p:extLst>
      <p:ext uri="{BB962C8B-B14F-4D97-AF65-F5344CB8AC3E}">
        <p14:creationId xmlns:p14="http://schemas.microsoft.com/office/powerpoint/2010/main" val="1732697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 to your MHL if you have any questions or feedback – unfortunately we won’t have time for questions today. </a:t>
            </a:r>
          </a:p>
          <a:p>
            <a:endParaRPr lang="en-GB" dirty="0"/>
          </a:p>
          <a:p>
            <a:r>
              <a:rPr lang="en-GB" dirty="0"/>
              <a:t>Take a moment to reflect on these questions and consider if you have learnt anything</a:t>
            </a:r>
          </a:p>
        </p:txBody>
      </p:sp>
      <p:sp>
        <p:nvSpPr>
          <p:cNvPr id="4" name="Slide Number Placeholder 3"/>
          <p:cNvSpPr>
            <a:spLocks noGrp="1"/>
          </p:cNvSpPr>
          <p:nvPr>
            <p:ph type="sldNum" sz="quarter" idx="5"/>
          </p:nvPr>
        </p:nvSpPr>
        <p:spPr/>
        <p:txBody>
          <a:bodyPr/>
          <a:lstStyle/>
          <a:p>
            <a:fld id="{DAAD316C-1F78-4EE8-B753-6F2575805CAD}" type="slidenum">
              <a:rPr lang="en-GB" smtClean="0"/>
              <a:t>21</a:t>
            </a:fld>
            <a:endParaRPr lang="en-GB"/>
          </a:p>
        </p:txBody>
      </p:sp>
    </p:spTree>
    <p:extLst>
      <p:ext uri="{BB962C8B-B14F-4D97-AF65-F5344CB8AC3E}">
        <p14:creationId xmlns:p14="http://schemas.microsoft.com/office/powerpoint/2010/main" val="3958246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 – Even slides</a:t>
            </a:r>
          </a:p>
          <a:p>
            <a:endParaRPr lang="en-GB" dirty="0"/>
          </a:p>
          <a:p>
            <a:r>
              <a:rPr lang="en-GB" dirty="0"/>
              <a:t>Confidentiality – there are families from different schools on this webinar so please be mindful about sharing personal information.</a:t>
            </a:r>
          </a:p>
          <a:p>
            <a:r>
              <a:rPr lang="en-GB" dirty="0"/>
              <a:t>Questions – there are lots of people here today so we may not be able to answer questions. Please pop anything in the chat and we will try to get round to you. If you have any questions/feedback at the end, please speak to your MHL to send through to us.</a:t>
            </a:r>
          </a:p>
        </p:txBody>
      </p:sp>
      <p:sp>
        <p:nvSpPr>
          <p:cNvPr id="4" name="Slide Number Placeholder 3"/>
          <p:cNvSpPr>
            <a:spLocks noGrp="1"/>
          </p:cNvSpPr>
          <p:nvPr>
            <p:ph type="sldNum" sz="quarter" idx="5"/>
          </p:nvPr>
        </p:nvSpPr>
        <p:spPr/>
        <p:txBody>
          <a:bodyPr/>
          <a:lstStyle/>
          <a:p>
            <a:fld id="{DAAD316C-1F78-4EE8-B753-6F2575805CAD}" type="slidenum">
              <a:rPr lang="en-GB" smtClean="0"/>
              <a:t>3</a:t>
            </a:fld>
            <a:endParaRPr lang="en-GB"/>
          </a:p>
        </p:txBody>
      </p:sp>
    </p:spTree>
    <p:extLst>
      <p:ext uri="{BB962C8B-B14F-4D97-AF65-F5344CB8AC3E}">
        <p14:creationId xmlns:p14="http://schemas.microsoft.com/office/powerpoint/2010/main" val="1198796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Feel free to put in the chat if there’s anything specific you’re hoping to get from today’s session</a:t>
            </a:r>
          </a:p>
          <a:p>
            <a:endParaRPr lang="en-GB" dirty="0"/>
          </a:p>
          <a:p>
            <a:r>
              <a:rPr lang="en-GB" dirty="0"/>
              <a:t>Rate your knowledge around anxiety and anxiety disorders using 0-10 scale 0 being no knowledge at all and 10 being I am an expert</a:t>
            </a:r>
          </a:p>
        </p:txBody>
      </p:sp>
      <p:sp>
        <p:nvSpPr>
          <p:cNvPr id="4" name="Slide Number Placeholder 3"/>
          <p:cNvSpPr>
            <a:spLocks noGrp="1"/>
          </p:cNvSpPr>
          <p:nvPr>
            <p:ph type="sldNum" sz="quarter" idx="5"/>
          </p:nvPr>
        </p:nvSpPr>
        <p:spPr/>
        <p:txBody>
          <a:bodyPr/>
          <a:lstStyle/>
          <a:p>
            <a:fld id="{DAAD316C-1F78-4EE8-B753-6F2575805CAD}" type="slidenum">
              <a:rPr lang="en-GB" smtClean="0"/>
              <a:t>4</a:t>
            </a:fld>
            <a:endParaRPr lang="en-GB"/>
          </a:p>
        </p:txBody>
      </p:sp>
    </p:spTree>
    <p:extLst>
      <p:ext uri="{BB962C8B-B14F-4D97-AF65-F5344CB8AC3E}">
        <p14:creationId xmlns:p14="http://schemas.microsoft.com/office/powerpoint/2010/main" val="502980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Everything is linked!</a:t>
            </a:r>
          </a:p>
          <a:p>
            <a:r>
              <a:rPr lang="en-GB" dirty="0"/>
              <a:t>You can’t change your emotions (“stop feeling anxious”) and you can’t change how your body reacts. But we can change how we think or behave in a situation. That’s what we’re going to look at today.</a:t>
            </a:r>
          </a:p>
        </p:txBody>
      </p:sp>
      <p:sp>
        <p:nvSpPr>
          <p:cNvPr id="4" name="Slide Number Placeholder 3"/>
          <p:cNvSpPr>
            <a:spLocks noGrp="1"/>
          </p:cNvSpPr>
          <p:nvPr>
            <p:ph type="sldNum" sz="quarter" idx="5"/>
          </p:nvPr>
        </p:nvSpPr>
        <p:spPr/>
        <p:txBody>
          <a:bodyPr/>
          <a:lstStyle/>
          <a:p>
            <a:fld id="{DAAD316C-1F78-4EE8-B753-6F2575805CAD}" type="slidenum">
              <a:rPr lang="en-GB" smtClean="0"/>
              <a:t>8</a:t>
            </a:fld>
            <a:endParaRPr lang="en-GB"/>
          </a:p>
        </p:txBody>
      </p:sp>
    </p:spTree>
    <p:extLst>
      <p:ext uri="{BB962C8B-B14F-4D97-AF65-F5344CB8AC3E}">
        <p14:creationId xmlns:p14="http://schemas.microsoft.com/office/powerpoint/2010/main" val="1401486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cognitive, physical, emotional, and behavioural responses to anxiety make the anxiety feel worse, and make us feel unable to cope.</a:t>
            </a:r>
          </a:p>
          <a:p>
            <a:endParaRPr lang="en-GB" dirty="0"/>
          </a:p>
          <a:p>
            <a:r>
              <a:rPr lang="en-GB" dirty="0"/>
              <a:t>Anxiety begins to effect different parts of a person’s life such as social (friendships and family), school (Reduced attendance and attainment), and mood (mental wellbeing), when the person doesn’t know how to manage the anxiety. </a:t>
            </a:r>
          </a:p>
          <a:p>
            <a:endParaRPr lang="en-GB" dirty="0"/>
          </a:p>
          <a:p>
            <a:r>
              <a:rPr lang="en-GB" dirty="0"/>
              <a:t>Our anxiety is like a faulty fire alarm. Even when we are not presented with a threat or danger we can experience anxiety, because our brains have not developed at the same rate as the safe world that we live in today.</a:t>
            </a:r>
          </a:p>
        </p:txBody>
      </p:sp>
      <p:sp>
        <p:nvSpPr>
          <p:cNvPr id="4" name="Slide Number Placeholder 3"/>
          <p:cNvSpPr>
            <a:spLocks noGrp="1"/>
          </p:cNvSpPr>
          <p:nvPr>
            <p:ph type="sldNum" sz="quarter" idx="5"/>
          </p:nvPr>
        </p:nvSpPr>
        <p:spPr/>
        <p:txBody>
          <a:bodyPr/>
          <a:lstStyle/>
          <a:p>
            <a:fld id="{DAAD316C-1F78-4EE8-B753-6F2575805CAD}" type="slidenum">
              <a:rPr lang="en-GB" smtClean="0"/>
              <a:t>9</a:t>
            </a:fld>
            <a:endParaRPr lang="en-GB"/>
          </a:p>
        </p:txBody>
      </p:sp>
    </p:spTree>
    <p:extLst>
      <p:ext uri="{BB962C8B-B14F-4D97-AF65-F5344CB8AC3E}">
        <p14:creationId xmlns:p14="http://schemas.microsoft.com/office/powerpoint/2010/main" val="252668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t>Why is my child vulnerable to anxiety?</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Significant Life events - house move, bereavement, divorce and separation, change in schools, illness etc</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Genes - We inherit characteristics such as eye and hair colour but also psychological characteristics e.g. impulsiveness, quick temper. It is known now that anxiety can run in families and it’s characteristics of anxiety they may inherit 1) How easily our body responds to threat - baby jumping to loud noises 2) how emotional we are generally - how easily a baby becomes distressed</a:t>
            </a:r>
          </a:p>
          <a:p>
            <a:endParaRPr lang="en-GB" dirty="0"/>
          </a:p>
        </p:txBody>
      </p:sp>
      <p:sp>
        <p:nvSpPr>
          <p:cNvPr id="4" name="Slide Number Placeholder 3"/>
          <p:cNvSpPr>
            <a:spLocks noGrp="1"/>
          </p:cNvSpPr>
          <p:nvPr>
            <p:ph type="sldNum" sz="quarter" idx="5"/>
          </p:nvPr>
        </p:nvSpPr>
        <p:spPr/>
        <p:txBody>
          <a:bodyPr/>
          <a:lstStyle/>
          <a:p>
            <a:fld id="{DAAD316C-1F78-4EE8-B753-6F2575805CAD}" type="slidenum">
              <a:rPr lang="en-GB" smtClean="0"/>
              <a:t>11</a:t>
            </a:fld>
            <a:endParaRPr lang="en-GB"/>
          </a:p>
        </p:txBody>
      </p:sp>
    </p:spTree>
    <p:extLst>
      <p:ext uri="{BB962C8B-B14F-4D97-AF65-F5344CB8AC3E}">
        <p14:creationId xmlns:p14="http://schemas.microsoft.com/office/powerpoint/2010/main" val="3562791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AD316C-1F78-4EE8-B753-6F2575805CAD}" type="slidenum">
              <a:rPr lang="en-GB" smtClean="0"/>
              <a:t>12</a:t>
            </a:fld>
            <a:endParaRPr lang="en-GB"/>
          </a:p>
        </p:txBody>
      </p:sp>
    </p:spTree>
    <p:extLst>
      <p:ext uri="{BB962C8B-B14F-4D97-AF65-F5344CB8AC3E}">
        <p14:creationId xmlns:p14="http://schemas.microsoft.com/office/powerpoint/2010/main" val="819624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questions – be curious, ask questions instead of giving answers/solutions</a:t>
            </a:r>
          </a:p>
          <a:p>
            <a:r>
              <a:rPr lang="en-GB" dirty="0"/>
              <a:t>Be understanding and compassionate</a:t>
            </a:r>
          </a:p>
          <a:p>
            <a:r>
              <a:rPr lang="en-GB" dirty="0"/>
              <a:t>Do not reassure them – get them to come to their own conclusions</a:t>
            </a:r>
          </a:p>
          <a:p>
            <a:r>
              <a:rPr lang="en-GB" dirty="0"/>
              <a:t>Model brave behaviour when trying new things or challenges, or talk to your child about how you’re feeling during the day to normalise</a:t>
            </a:r>
          </a:p>
        </p:txBody>
      </p:sp>
      <p:sp>
        <p:nvSpPr>
          <p:cNvPr id="4" name="Slide Number Placeholder 3"/>
          <p:cNvSpPr>
            <a:spLocks noGrp="1"/>
          </p:cNvSpPr>
          <p:nvPr>
            <p:ph type="sldNum" sz="quarter" idx="5"/>
          </p:nvPr>
        </p:nvSpPr>
        <p:spPr/>
        <p:txBody>
          <a:bodyPr/>
          <a:lstStyle/>
          <a:p>
            <a:fld id="{DAAD316C-1F78-4EE8-B753-6F2575805CAD}" type="slidenum">
              <a:rPr lang="en-GB" smtClean="0"/>
              <a:t>16</a:t>
            </a:fld>
            <a:endParaRPr lang="en-GB"/>
          </a:p>
        </p:txBody>
      </p:sp>
    </p:spTree>
    <p:extLst>
      <p:ext uri="{BB962C8B-B14F-4D97-AF65-F5344CB8AC3E}">
        <p14:creationId xmlns:p14="http://schemas.microsoft.com/office/powerpoint/2010/main" val="676039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AD316C-1F78-4EE8-B753-6F2575805CAD}" type="slidenum">
              <a:rPr lang="en-GB" smtClean="0"/>
              <a:t>17</a:t>
            </a:fld>
            <a:endParaRPr lang="en-GB"/>
          </a:p>
        </p:txBody>
      </p:sp>
    </p:spTree>
    <p:extLst>
      <p:ext uri="{BB962C8B-B14F-4D97-AF65-F5344CB8AC3E}">
        <p14:creationId xmlns:p14="http://schemas.microsoft.com/office/powerpoint/2010/main" val="4096521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DFF65-D2B4-4458-9EC2-AC5C54B417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1AA76F-2D93-4FD5-A6D9-0C071C73E7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7545D0D-F374-431D-AAC7-440488DA5C86}"/>
              </a:ext>
            </a:extLst>
          </p:cNvPr>
          <p:cNvSpPr>
            <a:spLocks noGrp="1"/>
          </p:cNvSpPr>
          <p:nvPr>
            <p:ph type="dt" sz="half" idx="10"/>
          </p:nvPr>
        </p:nvSpPr>
        <p:spPr/>
        <p:txBody>
          <a:bodyPr/>
          <a:lstStyle/>
          <a:p>
            <a:fld id="{2B8E2305-67A6-42C4-AE25-C8C878ADBAC9}" type="datetimeFigureOut">
              <a:rPr lang="en-GB" smtClean="0"/>
              <a:t>12/03/2024</a:t>
            </a:fld>
            <a:endParaRPr lang="en-GB"/>
          </a:p>
        </p:txBody>
      </p:sp>
      <p:sp>
        <p:nvSpPr>
          <p:cNvPr id="5" name="Footer Placeholder 4">
            <a:extLst>
              <a:ext uri="{FF2B5EF4-FFF2-40B4-BE49-F238E27FC236}">
                <a16:creationId xmlns:a16="http://schemas.microsoft.com/office/drawing/2014/main" id="{19E25189-DC69-446E-9745-655ED5471E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28CA9C-77F2-4815-B461-22F350EE142A}"/>
              </a:ext>
            </a:extLst>
          </p:cNvPr>
          <p:cNvSpPr>
            <a:spLocks noGrp="1"/>
          </p:cNvSpPr>
          <p:nvPr>
            <p:ph type="sldNum" sz="quarter" idx="12"/>
          </p:nvPr>
        </p:nvSpPr>
        <p:spPr/>
        <p:txBody>
          <a:bodyPr/>
          <a:lstStyle/>
          <a:p>
            <a:fld id="{DE812BE0-A4B9-4074-8C1A-A66FD9438116}" type="slidenum">
              <a:rPr lang="en-GB" smtClean="0"/>
              <a:t>‹#›</a:t>
            </a:fld>
            <a:endParaRPr lang="en-GB"/>
          </a:p>
        </p:txBody>
      </p:sp>
    </p:spTree>
    <p:extLst>
      <p:ext uri="{BB962C8B-B14F-4D97-AF65-F5344CB8AC3E}">
        <p14:creationId xmlns:p14="http://schemas.microsoft.com/office/powerpoint/2010/main" val="988658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0330B-21BC-484E-84E6-D95106B0CEC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1D40519-31CF-4DF5-BF8F-5114C4DB83C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16BD52-ACB1-4A18-9498-26619C298835}"/>
              </a:ext>
            </a:extLst>
          </p:cNvPr>
          <p:cNvSpPr>
            <a:spLocks noGrp="1"/>
          </p:cNvSpPr>
          <p:nvPr>
            <p:ph type="dt" sz="half" idx="10"/>
          </p:nvPr>
        </p:nvSpPr>
        <p:spPr/>
        <p:txBody>
          <a:bodyPr/>
          <a:lstStyle/>
          <a:p>
            <a:fld id="{2B8E2305-67A6-42C4-AE25-C8C878ADBAC9}" type="datetimeFigureOut">
              <a:rPr lang="en-GB" smtClean="0"/>
              <a:t>12/03/2024</a:t>
            </a:fld>
            <a:endParaRPr lang="en-GB"/>
          </a:p>
        </p:txBody>
      </p:sp>
      <p:sp>
        <p:nvSpPr>
          <p:cNvPr id="5" name="Footer Placeholder 4">
            <a:extLst>
              <a:ext uri="{FF2B5EF4-FFF2-40B4-BE49-F238E27FC236}">
                <a16:creationId xmlns:a16="http://schemas.microsoft.com/office/drawing/2014/main" id="{F40EEDC2-44AB-4138-B918-30539E834C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4B8D7C-6A9E-455B-A4E6-844910C661B9}"/>
              </a:ext>
            </a:extLst>
          </p:cNvPr>
          <p:cNvSpPr>
            <a:spLocks noGrp="1"/>
          </p:cNvSpPr>
          <p:nvPr>
            <p:ph type="sldNum" sz="quarter" idx="12"/>
          </p:nvPr>
        </p:nvSpPr>
        <p:spPr/>
        <p:txBody>
          <a:bodyPr/>
          <a:lstStyle/>
          <a:p>
            <a:fld id="{DE812BE0-A4B9-4074-8C1A-A66FD9438116}" type="slidenum">
              <a:rPr lang="en-GB" smtClean="0"/>
              <a:t>‹#›</a:t>
            </a:fld>
            <a:endParaRPr lang="en-GB"/>
          </a:p>
        </p:txBody>
      </p:sp>
    </p:spTree>
    <p:extLst>
      <p:ext uri="{BB962C8B-B14F-4D97-AF65-F5344CB8AC3E}">
        <p14:creationId xmlns:p14="http://schemas.microsoft.com/office/powerpoint/2010/main" val="6415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9BCA7C-160F-478C-AEEF-1CF5E9F2E62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0F0A45D-461A-4678-A92E-417B3C916A2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35554A-C5D3-4C2C-B7CF-53800234C600}"/>
              </a:ext>
            </a:extLst>
          </p:cNvPr>
          <p:cNvSpPr>
            <a:spLocks noGrp="1"/>
          </p:cNvSpPr>
          <p:nvPr>
            <p:ph type="dt" sz="half" idx="10"/>
          </p:nvPr>
        </p:nvSpPr>
        <p:spPr/>
        <p:txBody>
          <a:bodyPr/>
          <a:lstStyle/>
          <a:p>
            <a:fld id="{2B8E2305-67A6-42C4-AE25-C8C878ADBAC9}" type="datetimeFigureOut">
              <a:rPr lang="en-GB" smtClean="0"/>
              <a:t>12/03/2024</a:t>
            </a:fld>
            <a:endParaRPr lang="en-GB"/>
          </a:p>
        </p:txBody>
      </p:sp>
      <p:sp>
        <p:nvSpPr>
          <p:cNvPr id="5" name="Footer Placeholder 4">
            <a:extLst>
              <a:ext uri="{FF2B5EF4-FFF2-40B4-BE49-F238E27FC236}">
                <a16:creationId xmlns:a16="http://schemas.microsoft.com/office/drawing/2014/main" id="{BFEA3BC5-C10B-4185-BECF-E9FC83FD7B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FAC113-9FDA-4E73-A045-5D09E4574895}"/>
              </a:ext>
            </a:extLst>
          </p:cNvPr>
          <p:cNvSpPr>
            <a:spLocks noGrp="1"/>
          </p:cNvSpPr>
          <p:nvPr>
            <p:ph type="sldNum" sz="quarter" idx="12"/>
          </p:nvPr>
        </p:nvSpPr>
        <p:spPr/>
        <p:txBody>
          <a:bodyPr/>
          <a:lstStyle/>
          <a:p>
            <a:fld id="{DE812BE0-A4B9-4074-8C1A-A66FD9438116}" type="slidenum">
              <a:rPr lang="en-GB" smtClean="0"/>
              <a:t>‹#›</a:t>
            </a:fld>
            <a:endParaRPr lang="en-GB"/>
          </a:p>
        </p:txBody>
      </p:sp>
    </p:spTree>
    <p:extLst>
      <p:ext uri="{BB962C8B-B14F-4D97-AF65-F5344CB8AC3E}">
        <p14:creationId xmlns:p14="http://schemas.microsoft.com/office/powerpoint/2010/main" val="4081314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8A695-6E10-4B1B-910B-55BF2CE551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E985D13-E50E-41EB-9F97-F83A66F777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B53701-887F-4416-AFBD-F153430B7D6A}"/>
              </a:ext>
            </a:extLst>
          </p:cNvPr>
          <p:cNvSpPr>
            <a:spLocks noGrp="1"/>
          </p:cNvSpPr>
          <p:nvPr>
            <p:ph type="dt" sz="half" idx="10"/>
          </p:nvPr>
        </p:nvSpPr>
        <p:spPr/>
        <p:txBody>
          <a:bodyPr/>
          <a:lstStyle/>
          <a:p>
            <a:fld id="{2B8E2305-67A6-42C4-AE25-C8C878ADBAC9}" type="datetimeFigureOut">
              <a:rPr lang="en-GB" smtClean="0"/>
              <a:t>12/03/2024</a:t>
            </a:fld>
            <a:endParaRPr lang="en-GB"/>
          </a:p>
        </p:txBody>
      </p:sp>
      <p:sp>
        <p:nvSpPr>
          <p:cNvPr id="5" name="Footer Placeholder 4">
            <a:extLst>
              <a:ext uri="{FF2B5EF4-FFF2-40B4-BE49-F238E27FC236}">
                <a16:creationId xmlns:a16="http://schemas.microsoft.com/office/drawing/2014/main" id="{F1B613B9-152F-4737-A61A-D12738053A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50FA8D-9A59-4313-935F-6B66DD42EFBE}"/>
              </a:ext>
            </a:extLst>
          </p:cNvPr>
          <p:cNvSpPr>
            <a:spLocks noGrp="1"/>
          </p:cNvSpPr>
          <p:nvPr>
            <p:ph type="sldNum" sz="quarter" idx="12"/>
          </p:nvPr>
        </p:nvSpPr>
        <p:spPr/>
        <p:txBody>
          <a:bodyPr/>
          <a:lstStyle/>
          <a:p>
            <a:fld id="{DE812BE0-A4B9-4074-8C1A-A66FD9438116}" type="slidenum">
              <a:rPr lang="en-GB" smtClean="0"/>
              <a:t>‹#›</a:t>
            </a:fld>
            <a:endParaRPr lang="en-GB"/>
          </a:p>
        </p:txBody>
      </p:sp>
    </p:spTree>
    <p:extLst>
      <p:ext uri="{BB962C8B-B14F-4D97-AF65-F5344CB8AC3E}">
        <p14:creationId xmlns:p14="http://schemas.microsoft.com/office/powerpoint/2010/main" val="4241949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042D7-8DCF-400C-B902-CE8732F68B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53AC4E3-63B8-41EF-8C41-ADFBDC6DC3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DFB5C93-3662-49D4-9026-6EBBFA5BC7DF}"/>
              </a:ext>
            </a:extLst>
          </p:cNvPr>
          <p:cNvSpPr>
            <a:spLocks noGrp="1"/>
          </p:cNvSpPr>
          <p:nvPr>
            <p:ph type="dt" sz="half" idx="10"/>
          </p:nvPr>
        </p:nvSpPr>
        <p:spPr/>
        <p:txBody>
          <a:bodyPr/>
          <a:lstStyle/>
          <a:p>
            <a:fld id="{2B8E2305-67A6-42C4-AE25-C8C878ADBAC9}" type="datetimeFigureOut">
              <a:rPr lang="en-GB" smtClean="0"/>
              <a:t>12/03/2024</a:t>
            </a:fld>
            <a:endParaRPr lang="en-GB"/>
          </a:p>
        </p:txBody>
      </p:sp>
      <p:sp>
        <p:nvSpPr>
          <p:cNvPr id="5" name="Footer Placeholder 4">
            <a:extLst>
              <a:ext uri="{FF2B5EF4-FFF2-40B4-BE49-F238E27FC236}">
                <a16:creationId xmlns:a16="http://schemas.microsoft.com/office/drawing/2014/main" id="{260535F3-D210-4483-8316-45A73CB649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451E0A-869C-403D-B7A6-B195D31A806D}"/>
              </a:ext>
            </a:extLst>
          </p:cNvPr>
          <p:cNvSpPr>
            <a:spLocks noGrp="1"/>
          </p:cNvSpPr>
          <p:nvPr>
            <p:ph type="sldNum" sz="quarter" idx="12"/>
          </p:nvPr>
        </p:nvSpPr>
        <p:spPr/>
        <p:txBody>
          <a:bodyPr/>
          <a:lstStyle/>
          <a:p>
            <a:fld id="{DE812BE0-A4B9-4074-8C1A-A66FD9438116}" type="slidenum">
              <a:rPr lang="en-GB" smtClean="0"/>
              <a:t>‹#›</a:t>
            </a:fld>
            <a:endParaRPr lang="en-GB"/>
          </a:p>
        </p:txBody>
      </p:sp>
    </p:spTree>
    <p:extLst>
      <p:ext uri="{BB962C8B-B14F-4D97-AF65-F5344CB8AC3E}">
        <p14:creationId xmlns:p14="http://schemas.microsoft.com/office/powerpoint/2010/main" val="2093644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44351-19D6-4E07-9DB6-C30BA2E87BB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5013B8-52DB-4C42-B8F5-8748B25C5E0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08141F1-C7EB-48D1-A25B-0BFA3B4B423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C9669A1-6598-4CA4-817D-79AE39FF920F}"/>
              </a:ext>
            </a:extLst>
          </p:cNvPr>
          <p:cNvSpPr>
            <a:spLocks noGrp="1"/>
          </p:cNvSpPr>
          <p:nvPr>
            <p:ph type="dt" sz="half" idx="10"/>
          </p:nvPr>
        </p:nvSpPr>
        <p:spPr/>
        <p:txBody>
          <a:bodyPr/>
          <a:lstStyle/>
          <a:p>
            <a:fld id="{2B8E2305-67A6-42C4-AE25-C8C878ADBAC9}" type="datetimeFigureOut">
              <a:rPr lang="en-GB" smtClean="0"/>
              <a:t>12/03/2024</a:t>
            </a:fld>
            <a:endParaRPr lang="en-GB"/>
          </a:p>
        </p:txBody>
      </p:sp>
      <p:sp>
        <p:nvSpPr>
          <p:cNvPr id="6" name="Footer Placeholder 5">
            <a:extLst>
              <a:ext uri="{FF2B5EF4-FFF2-40B4-BE49-F238E27FC236}">
                <a16:creationId xmlns:a16="http://schemas.microsoft.com/office/drawing/2014/main" id="{F9DF1CDC-2960-408F-A706-5CB5B8AE57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1D7AB0-4B7E-41BC-943F-2E745258665F}"/>
              </a:ext>
            </a:extLst>
          </p:cNvPr>
          <p:cNvSpPr>
            <a:spLocks noGrp="1"/>
          </p:cNvSpPr>
          <p:nvPr>
            <p:ph type="sldNum" sz="quarter" idx="12"/>
          </p:nvPr>
        </p:nvSpPr>
        <p:spPr/>
        <p:txBody>
          <a:bodyPr/>
          <a:lstStyle/>
          <a:p>
            <a:fld id="{DE812BE0-A4B9-4074-8C1A-A66FD9438116}" type="slidenum">
              <a:rPr lang="en-GB" smtClean="0"/>
              <a:t>‹#›</a:t>
            </a:fld>
            <a:endParaRPr lang="en-GB"/>
          </a:p>
        </p:txBody>
      </p:sp>
    </p:spTree>
    <p:extLst>
      <p:ext uri="{BB962C8B-B14F-4D97-AF65-F5344CB8AC3E}">
        <p14:creationId xmlns:p14="http://schemas.microsoft.com/office/powerpoint/2010/main" val="1237081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41A8E-94B9-4D60-B95F-B440E2A4472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69ABF9-63E8-4FA9-A77D-B640F45004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509D33B-EAF3-46FE-94D3-72F0C234010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27DB6B9-D56A-4B0F-8D1D-5D503D0BAF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4E9BA54-2172-41FA-93A7-ADE793BFE2A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8C561BA-D451-4B35-A74D-5A247EE23D00}"/>
              </a:ext>
            </a:extLst>
          </p:cNvPr>
          <p:cNvSpPr>
            <a:spLocks noGrp="1"/>
          </p:cNvSpPr>
          <p:nvPr>
            <p:ph type="dt" sz="half" idx="10"/>
          </p:nvPr>
        </p:nvSpPr>
        <p:spPr/>
        <p:txBody>
          <a:bodyPr/>
          <a:lstStyle/>
          <a:p>
            <a:fld id="{2B8E2305-67A6-42C4-AE25-C8C878ADBAC9}" type="datetimeFigureOut">
              <a:rPr lang="en-GB" smtClean="0"/>
              <a:t>12/03/2024</a:t>
            </a:fld>
            <a:endParaRPr lang="en-GB"/>
          </a:p>
        </p:txBody>
      </p:sp>
      <p:sp>
        <p:nvSpPr>
          <p:cNvPr id="8" name="Footer Placeholder 7">
            <a:extLst>
              <a:ext uri="{FF2B5EF4-FFF2-40B4-BE49-F238E27FC236}">
                <a16:creationId xmlns:a16="http://schemas.microsoft.com/office/drawing/2014/main" id="{1C75C19C-3CA5-4524-97B0-50A5241F0BF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2127C29-A3D1-4209-AD5D-A1726B461270}"/>
              </a:ext>
            </a:extLst>
          </p:cNvPr>
          <p:cNvSpPr>
            <a:spLocks noGrp="1"/>
          </p:cNvSpPr>
          <p:nvPr>
            <p:ph type="sldNum" sz="quarter" idx="12"/>
          </p:nvPr>
        </p:nvSpPr>
        <p:spPr/>
        <p:txBody>
          <a:bodyPr/>
          <a:lstStyle/>
          <a:p>
            <a:fld id="{DE812BE0-A4B9-4074-8C1A-A66FD9438116}" type="slidenum">
              <a:rPr lang="en-GB" smtClean="0"/>
              <a:t>‹#›</a:t>
            </a:fld>
            <a:endParaRPr lang="en-GB"/>
          </a:p>
        </p:txBody>
      </p:sp>
    </p:spTree>
    <p:extLst>
      <p:ext uri="{BB962C8B-B14F-4D97-AF65-F5344CB8AC3E}">
        <p14:creationId xmlns:p14="http://schemas.microsoft.com/office/powerpoint/2010/main" val="87896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55C93-CCED-413E-9BB7-71C1D11FD36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6FB5DD5-99FE-4B68-A631-77AA0184B41A}"/>
              </a:ext>
            </a:extLst>
          </p:cNvPr>
          <p:cNvSpPr>
            <a:spLocks noGrp="1"/>
          </p:cNvSpPr>
          <p:nvPr>
            <p:ph type="dt" sz="half" idx="10"/>
          </p:nvPr>
        </p:nvSpPr>
        <p:spPr/>
        <p:txBody>
          <a:bodyPr/>
          <a:lstStyle/>
          <a:p>
            <a:fld id="{2B8E2305-67A6-42C4-AE25-C8C878ADBAC9}" type="datetimeFigureOut">
              <a:rPr lang="en-GB" smtClean="0"/>
              <a:t>12/03/2024</a:t>
            </a:fld>
            <a:endParaRPr lang="en-GB"/>
          </a:p>
        </p:txBody>
      </p:sp>
      <p:sp>
        <p:nvSpPr>
          <p:cNvPr id="4" name="Footer Placeholder 3">
            <a:extLst>
              <a:ext uri="{FF2B5EF4-FFF2-40B4-BE49-F238E27FC236}">
                <a16:creationId xmlns:a16="http://schemas.microsoft.com/office/drawing/2014/main" id="{EFEB26D3-566D-42BC-8088-5E86B6554F2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32F2782-62E3-4354-9DA7-82EB0188AB04}"/>
              </a:ext>
            </a:extLst>
          </p:cNvPr>
          <p:cNvSpPr>
            <a:spLocks noGrp="1"/>
          </p:cNvSpPr>
          <p:nvPr>
            <p:ph type="sldNum" sz="quarter" idx="12"/>
          </p:nvPr>
        </p:nvSpPr>
        <p:spPr/>
        <p:txBody>
          <a:bodyPr/>
          <a:lstStyle/>
          <a:p>
            <a:fld id="{DE812BE0-A4B9-4074-8C1A-A66FD9438116}" type="slidenum">
              <a:rPr lang="en-GB" smtClean="0"/>
              <a:t>‹#›</a:t>
            </a:fld>
            <a:endParaRPr lang="en-GB"/>
          </a:p>
        </p:txBody>
      </p:sp>
    </p:spTree>
    <p:extLst>
      <p:ext uri="{BB962C8B-B14F-4D97-AF65-F5344CB8AC3E}">
        <p14:creationId xmlns:p14="http://schemas.microsoft.com/office/powerpoint/2010/main" val="3092887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6F7197-5998-4FE0-BBF5-7CE263B254ED}"/>
              </a:ext>
            </a:extLst>
          </p:cNvPr>
          <p:cNvSpPr>
            <a:spLocks noGrp="1"/>
          </p:cNvSpPr>
          <p:nvPr>
            <p:ph type="dt" sz="half" idx="10"/>
          </p:nvPr>
        </p:nvSpPr>
        <p:spPr/>
        <p:txBody>
          <a:bodyPr/>
          <a:lstStyle/>
          <a:p>
            <a:fld id="{2B8E2305-67A6-42C4-AE25-C8C878ADBAC9}" type="datetimeFigureOut">
              <a:rPr lang="en-GB" smtClean="0"/>
              <a:t>12/03/2024</a:t>
            </a:fld>
            <a:endParaRPr lang="en-GB"/>
          </a:p>
        </p:txBody>
      </p:sp>
      <p:sp>
        <p:nvSpPr>
          <p:cNvPr id="3" name="Footer Placeholder 2">
            <a:extLst>
              <a:ext uri="{FF2B5EF4-FFF2-40B4-BE49-F238E27FC236}">
                <a16:creationId xmlns:a16="http://schemas.microsoft.com/office/drawing/2014/main" id="{33A53089-85A8-4F89-A104-E06C291AC65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A367B23-A638-4E35-B319-ED7C8A6DD422}"/>
              </a:ext>
            </a:extLst>
          </p:cNvPr>
          <p:cNvSpPr>
            <a:spLocks noGrp="1"/>
          </p:cNvSpPr>
          <p:nvPr>
            <p:ph type="sldNum" sz="quarter" idx="12"/>
          </p:nvPr>
        </p:nvSpPr>
        <p:spPr/>
        <p:txBody>
          <a:bodyPr/>
          <a:lstStyle/>
          <a:p>
            <a:fld id="{DE812BE0-A4B9-4074-8C1A-A66FD9438116}" type="slidenum">
              <a:rPr lang="en-GB" smtClean="0"/>
              <a:t>‹#›</a:t>
            </a:fld>
            <a:endParaRPr lang="en-GB"/>
          </a:p>
        </p:txBody>
      </p:sp>
    </p:spTree>
    <p:extLst>
      <p:ext uri="{BB962C8B-B14F-4D97-AF65-F5344CB8AC3E}">
        <p14:creationId xmlns:p14="http://schemas.microsoft.com/office/powerpoint/2010/main" val="3879025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49A8D-0CDD-4DE1-AB5E-47CF31E304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2470574-765D-48DD-8DC5-C3B15E1B73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222727A-738C-40FB-AE2A-149FE8BFBB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28F19BA-FD25-49C5-B491-61618790035B}"/>
              </a:ext>
            </a:extLst>
          </p:cNvPr>
          <p:cNvSpPr>
            <a:spLocks noGrp="1"/>
          </p:cNvSpPr>
          <p:nvPr>
            <p:ph type="dt" sz="half" idx="10"/>
          </p:nvPr>
        </p:nvSpPr>
        <p:spPr/>
        <p:txBody>
          <a:bodyPr/>
          <a:lstStyle/>
          <a:p>
            <a:fld id="{2B8E2305-67A6-42C4-AE25-C8C878ADBAC9}" type="datetimeFigureOut">
              <a:rPr lang="en-GB" smtClean="0"/>
              <a:t>12/03/2024</a:t>
            </a:fld>
            <a:endParaRPr lang="en-GB"/>
          </a:p>
        </p:txBody>
      </p:sp>
      <p:sp>
        <p:nvSpPr>
          <p:cNvPr id="6" name="Footer Placeholder 5">
            <a:extLst>
              <a:ext uri="{FF2B5EF4-FFF2-40B4-BE49-F238E27FC236}">
                <a16:creationId xmlns:a16="http://schemas.microsoft.com/office/drawing/2014/main" id="{A62FFD8E-6F7A-4257-B8FE-443E5DAF43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B5A2958-7F08-4C97-BA46-58BD5AB1FDFA}"/>
              </a:ext>
            </a:extLst>
          </p:cNvPr>
          <p:cNvSpPr>
            <a:spLocks noGrp="1"/>
          </p:cNvSpPr>
          <p:nvPr>
            <p:ph type="sldNum" sz="quarter" idx="12"/>
          </p:nvPr>
        </p:nvSpPr>
        <p:spPr/>
        <p:txBody>
          <a:bodyPr/>
          <a:lstStyle/>
          <a:p>
            <a:fld id="{DE812BE0-A4B9-4074-8C1A-A66FD9438116}" type="slidenum">
              <a:rPr lang="en-GB" smtClean="0"/>
              <a:t>‹#›</a:t>
            </a:fld>
            <a:endParaRPr lang="en-GB"/>
          </a:p>
        </p:txBody>
      </p:sp>
    </p:spTree>
    <p:extLst>
      <p:ext uri="{BB962C8B-B14F-4D97-AF65-F5344CB8AC3E}">
        <p14:creationId xmlns:p14="http://schemas.microsoft.com/office/powerpoint/2010/main" val="2649361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B4E1B-AD34-4F75-A81B-E4D010044E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4AB8EA1-C3CC-4AD2-9FD3-799E147D8F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636E6F2-C4DB-4817-9CF0-ED74ED5B00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26FDDA-090E-4A3F-ADBA-BC6F68EFBEEE}"/>
              </a:ext>
            </a:extLst>
          </p:cNvPr>
          <p:cNvSpPr>
            <a:spLocks noGrp="1"/>
          </p:cNvSpPr>
          <p:nvPr>
            <p:ph type="dt" sz="half" idx="10"/>
          </p:nvPr>
        </p:nvSpPr>
        <p:spPr/>
        <p:txBody>
          <a:bodyPr/>
          <a:lstStyle/>
          <a:p>
            <a:fld id="{2B8E2305-67A6-42C4-AE25-C8C878ADBAC9}" type="datetimeFigureOut">
              <a:rPr lang="en-GB" smtClean="0"/>
              <a:t>12/03/2024</a:t>
            </a:fld>
            <a:endParaRPr lang="en-GB"/>
          </a:p>
        </p:txBody>
      </p:sp>
      <p:sp>
        <p:nvSpPr>
          <p:cNvPr id="6" name="Footer Placeholder 5">
            <a:extLst>
              <a:ext uri="{FF2B5EF4-FFF2-40B4-BE49-F238E27FC236}">
                <a16:creationId xmlns:a16="http://schemas.microsoft.com/office/drawing/2014/main" id="{A075A1DE-BE67-407A-B919-57CDE40137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241AE3-2C33-45D6-B48E-07854F0A0636}"/>
              </a:ext>
            </a:extLst>
          </p:cNvPr>
          <p:cNvSpPr>
            <a:spLocks noGrp="1"/>
          </p:cNvSpPr>
          <p:nvPr>
            <p:ph type="sldNum" sz="quarter" idx="12"/>
          </p:nvPr>
        </p:nvSpPr>
        <p:spPr/>
        <p:txBody>
          <a:bodyPr/>
          <a:lstStyle/>
          <a:p>
            <a:fld id="{DE812BE0-A4B9-4074-8C1A-A66FD9438116}" type="slidenum">
              <a:rPr lang="en-GB" smtClean="0"/>
              <a:t>‹#›</a:t>
            </a:fld>
            <a:endParaRPr lang="en-GB"/>
          </a:p>
        </p:txBody>
      </p:sp>
    </p:spTree>
    <p:extLst>
      <p:ext uri="{BB962C8B-B14F-4D97-AF65-F5344CB8AC3E}">
        <p14:creationId xmlns:p14="http://schemas.microsoft.com/office/powerpoint/2010/main" val="1986341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0D4C26-6CAE-4F52-B329-FBBC9892DD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F9F8A0-C68F-453D-8BDB-3BAEF7ED47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10A245-77CA-46FE-B556-3AE787BF21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8E2305-67A6-42C4-AE25-C8C878ADBAC9}" type="datetimeFigureOut">
              <a:rPr lang="en-GB" smtClean="0"/>
              <a:t>12/03/2024</a:t>
            </a:fld>
            <a:endParaRPr lang="en-GB"/>
          </a:p>
        </p:txBody>
      </p:sp>
      <p:sp>
        <p:nvSpPr>
          <p:cNvPr id="5" name="Footer Placeholder 4">
            <a:extLst>
              <a:ext uri="{FF2B5EF4-FFF2-40B4-BE49-F238E27FC236}">
                <a16:creationId xmlns:a16="http://schemas.microsoft.com/office/drawing/2014/main" id="{F6E25415-0A45-4801-A12F-5B0EDE61F3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A5B3FC4-E70C-4307-817B-960A5C8EC5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12BE0-A4B9-4074-8C1A-A66FD9438116}" type="slidenum">
              <a:rPr lang="en-GB" smtClean="0"/>
              <a:t>‹#›</a:t>
            </a:fld>
            <a:endParaRPr lang="en-GB"/>
          </a:p>
        </p:txBody>
      </p:sp>
    </p:spTree>
    <p:extLst>
      <p:ext uri="{BB962C8B-B14F-4D97-AF65-F5344CB8AC3E}">
        <p14:creationId xmlns:p14="http://schemas.microsoft.com/office/powerpoint/2010/main" val="1141936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pixabay.com/en/hungry-emoji-emojis-funny-face-3432567/"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https://www.youtube.com/embed/rpolpKTWrp4" TargetMode="Externa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94ADD-1C1C-48A5-BE15-3228D16B2CBF}"/>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8074389E-96D4-445A-B58C-4631E8E104A7}"/>
              </a:ext>
            </a:extLst>
          </p:cNvPr>
          <p:cNvSpPr>
            <a:spLocks noGrp="1"/>
          </p:cNvSpPr>
          <p:nvPr>
            <p:ph type="subTitle" idx="1"/>
          </p:nvPr>
        </p:nvSpPr>
        <p:spPr/>
        <p:txBody>
          <a:bodyPr/>
          <a:lstStyle/>
          <a:p>
            <a:endParaRPr lang="en-GB"/>
          </a:p>
        </p:txBody>
      </p:sp>
      <p:pic>
        <p:nvPicPr>
          <p:cNvPr id="4" name="Picture 3">
            <a:extLst>
              <a:ext uri="{FF2B5EF4-FFF2-40B4-BE49-F238E27FC236}">
                <a16:creationId xmlns:a16="http://schemas.microsoft.com/office/drawing/2014/main" id="{F8D92A78-490F-4FE8-8FBA-BA8AE3A69DFC}"/>
              </a:ext>
            </a:extLst>
          </p:cNvPr>
          <p:cNvPicPr>
            <a:picLocks noChangeAspect="1"/>
          </p:cNvPicPr>
          <p:nvPr/>
        </p:nvPicPr>
        <p:blipFill>
          <a:blip r:embed="rId3"/>
          <a:stretch>
            <a:fillRect/>
          </a:stretch>
        </p:blipFill>
        <p:spPr>
          <a:xfrm>
            <a:off x="0" y="-53455"/>
            <a:ext cx="12320833" cy="6911455"/>
          </a:xfrm>
          <a:prstGeom prst="rect">
            <a:avLst/>
          </a:prstGeom>
        </p:spPr>
      </p:pic>
      <p:sp>
        <p:nvSpPr>
          <p:cNvPr id="5" name="TextBox 4">
            <a:extLst>
              <a:ext uri="{FF2B5EF4-FFF2-40B4-BE49-F238E27FC236}">
                <a16:creationId xmlns:a16="http://schemas.microsoft.com/office/drawing/2014/main" id="{6F16852C-BEB0-499D-8B36-8F12479879B0}"/>
              </a:ext>
            </a:extLst>
          </p:cNvPr>
          <p:cNvSpPr txBox="1"/>
          <p:nvPr/>
        </p:nvSpPr>
        <p:spPr>
          <a:xfrm>
            <a:off x="3677970" y="569949"/>
            <a:ext cx="7720552" cy="2308324"/>
          </a:xfrm>
          <a:prstGeom prst="rect">
            <a:avLst/>
          </a:prstGeom>
          <a:noFill/>
        </p:spPr>
        <p:txBody>
          <a:bodyPr wrap="square" rtlCol="0">
            <a:spAutoFit/>
          </a:bodyPr>
          <a:lstStyle/>
          <a:p>
            <a:pPr algn="ctr"/>
            <a:r>
              <a:rPr lang="en-GB" sz="7200" b="1" dirty="0">
                <a:solidFill>
                  <a:schemeClr val="accent4">
                    <a:lumMod val="20000"/>
                    <a:lumOff val="80000"/>
                  </a:schemeClr>
                </a:solidFill>
                <a:latin typeface="MV Boli" panose="02000500030200090000" pitchFamily="2" charset="0"/>
                <a:ea typeface="Segoe UI Black" panose="020B0A02040204020203" pitchFamily="34" charset="0"/>
                <a:cs typeface="MV Boli" panose="02000500030200090000" pitchFamily="2" charset="0"/>
              </a:rPr>
              <a:t>Anxiety</a:t>
            </a:r>
          </a:p>
          <a:p>
            <a:pPr algn="ctr"/>
            <a:r>
              <a:rPr lang="en-GB" sz="7200" b="1" dirty="0">
                <a:solidFill>
                  <a:schemeClr val="accent4">
                    <a:lumMod val="20000"/>
                    <a:lumOff val="80000"/>
                  </a:schemeClr>
                </a:solidFill>
                <a:latin typeface="MV Boli" panose="02000500030200090000" pitchFamily="2" charset="0"/>
                <a:ea typeface="Segoe UI Black" panose="020B0A02040204020203" pitchFamily="34" charset="0"/>
                <a:cs typeface="MV Boli" panose="02000500030200090000" pitchFamily="2" charset="0"/>
              </a:rPr>
              <a:t>Parent Workshop</a:t>
            </a:r>
          </a:p>
        </p:txBody>
      </p:sp>
      <p:pic>
        <p:nvPicPr>
          <p:cNvPr id="7" name="Picture 6">
            <a:extLst>
              <a:ext uri="{FF2B5EF4-FFF2-40B4-BE49-F238E27FC236}">
                <a16:creationId xmlns:a16="http://schemas.microsoft.com/office/drawing/2014/main" id="{1B1A5743-3816-4362-8391-877E720D43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05044" y="121788"/>
            <a:ext cx="1586956" cy="640734"/>
          </a:xfrm>
          <a:prstGeom prst="rect">
            <a:avLst/>
          </a:prstGeom>
        </p:spPr>
      </p:pic>
      <p:sp>
        <p:nvSpPr>
          <p:cNvPr id="8" name="TextBox 7">
            <a:extLst>
              <a:ext uri="{FF2B5EF4-FFF2-40B4-BE49-F238E27FC236}">
                <a16:creationId xmlns:a16="http://schemas.microsoft.com/office/drawing/2014/main" id="{40D3CB8A-13A1-4DA9-B877-E13461F51F5D}"/>
              </a:ext>
            </a:extLst>
          </p:cNvPr>
          <p:cNvSpPr txBox="1"/>
          <p:nvPr/>
        </p:nvSpPr>
        <p:spPr>
          <a:xfrm>
            <a:off x="3360158" y="3709898"/>
            <a:ext cx="5895031" cy="1200329"/>
          </a:xfrm>
          <a:prstGeom prst="rect">
            <a:avLst/>
          </a:prstGeom>
          <a:noFill/>
        </p:spPr>
        <p:txBody>
          <a:bodyPr wrap="square" rtlCol="0">
            <a:spAutoFit/>
          </a:bodyPr>
          <a:lstStyle/>
          <a:p>
            <a:pPr algn="ctr"/>
            <a:r>
              <a:rPr lang="en-GB" sz="2400" dirty="0">
                <a:solidFill>
                  <a:schemeClr val="accent4"/>
                </a:solidFill>
                <a:latin typeface="Arial Black" panose="020B0A04020102020204" pitchFamily="34" charset="0"/>
                <a:ea typeface="Yu Gothic UI Semilight" panose="020B0400000000000000" pitchFamily="34" charset="-128"/>
                <a:cs typeface="MV Boli" panose="02000500030200090000" pitchFamily="2" charset="0"/>
              </a:rPr>
              <a:t>EMHPs and CWPs as part of the West Hampshire Mental Health Support Teams</a:t>
            </a:r>
            <a:endParaRPr lang="en-GB" sz="800" dirty="0">
              <a:solidFill>
                <a:schemeClr val="accent4"/>
              </a:solidFill>
              <a:latin typeface="Arial Black" panose="020B0A04020102020204" pitchFamily="34" charset="0"/>
              <a:ea typeface="Yu Gothic UI Semilight" panose="020B0400000000000000" pitchFamily="34" charset="-128"/>
              <a:cs typeface="MV Boli" panose="02000500030200090000" pitchFamily="2" charset="0"/>
            </a:endParaRPr>
          </a:p>
        </p:txBody>
      </p:sp>
    </p:spTree>
    <p:extLst>
      <p:ext uri="{BB962C8B-B14F-4D97-AF65-F5344CB8AC3E}">
        <p14:creationId xmlns:p14="http://schemas.microsoft.com/office/powerpoint/2010/main" val="4214175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B23F0-F73D-421D-8A67-86DC7D30E86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6E78FB8-7C62-490D-9811-9AEC010DA53C}"/>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1E2C31D8-B82F-4FFB-9D5C-73CED084574C}"/>
              </a:ext>
            </a:extLst>
          </p:cNvPr>
          <p:cNvPicPr>
            <a:picLocks noChangeAspect="1"/>
          </p:cNvPicPr>
          <p:nvPr/>
        </p:nvPicPr>
        <p:blipFill>
          <a:blip r:embed="rId2"/>
          <a:stretch>
            <a:fillRect/>
          </a:stretch>
        </p:blipFill>
        <p:spPr>
          <a:xfrm>
            <a:off x="0" y="0"/>
            <a:ext cx="12288084" cy="6916192"/>
          </a:xfrm>
          <a:prstGeom prst="rect">
            <a:avLst/>
          </a:prstGeom>
        </p:spPr>
      </p:pic>
      <p:sp>
        <p:nvSpPr>
          <p:cNvPr id="5" name="TextBox 4">
            <a:extLst>
              <a:ext uri="{FF2B5EF4-FFF2-40B4-BE49-F238E27FC236}">
                <a16:creationId xmlns:a16="http://schemas.microsoft.com/office/drawing/2014/main" id="{F23D77C6-9ACF-4103-B092-00D9CD08F8FC}"/>
              </a:ext>
            </a:extLst>
          </p:cNvPr>
          <p:cNvSpPr txBox="1"/>
          <p:nvPr/>
        </p:nvSpPr>
        <p:spPr>
          <a:xfrm>
            <a:off x="1170495" y="365125"/>
            <a:ext cx="9851010" cy="830997"/>
          </a:xfrm>
          <a:prstGeom prst="rect">
            <a:avLst/>
          </a:prstGeom>
          <a:noFill/>
        </p:spPr>
        <p:txBody>
          <a:bodyPr wrap="square" rtlCol="0">
            <a:spAutoFit/>
          </a:bodyPr>
          <a:lstStyle/>
          <a:p>
            <a:pPr algn="ctr"/>
            <a:r>
              <a:rPr lang="en-GB" sz="4800" b="1" dirty="0">
                <a:solidFill>
                  <a:schemeClr val="accent4">
                    <a:lumMod val="20000"/>
                    <a:lumOff val="80000"/>
                  </a:schemeClr>
                </a:solidFill>
                <a:latin typeface="MV Boli" panose="02000500030200090000" pitchFamily="2" charset="0"/>
                <a:ea typeface="Segoe UI Black" panose="020B0A02040204020203" pitchFamily="34" charset="0"/>
                <a:cs typeface="MV Boli" panose="02000500030200090000" pitchFamily="2" charset="0"/>
              </a:rPr>
              <a:t>Different Types of Anxiety</a:t>
            </a:r>
          </a:p>
        </p:txBody>
      </p:sp>
      <p:sp>
        <p:nvSpPr>
          <p:cNvPr id="6" name="TextBox 5">
            <a:extLst>
              <a:ext uri="{FF2B5EF4-FFF2-40B4-BE49-F238E27FC236}">
                <a16:creationId xmlns:a16="http://schemas.microsoft.com/office/drawing/2014/main" id="{210C8CB4-435A-4CB1-ADC5-D882FC1011BD}"/>
              </a:ext>
            </a:extLst>
          </p:cNvPr>
          <p:cNvSpPr txBox="1"/>
          <p:nvPr/>
        </p:nvSpPr>
        <p:spPr>
          <a:xfrm>
            <a:off x="2956285" y="1290784"/>
            <a:ext cx="6375514" cy="1938992"/>
          </a:xfrm>
          <a:prstGeom prst="rect">
            <a:avLst/>
          </a:prstGeom>
          <a:solidFill>
            <a:srgbClr val="209F70"/>
          </a:solidFill>
          <a:ln w="38100">
            <a:noFill/>
          </a:ln>
        </p:spPr>
        <p:txBody>
          <a:bodyPr wrap="square" rtlCol="0">
            <a:spAutoFit/>
          </a:bodyPr>
          <a:lstStyle/>
          <a:p>
            <a:r>
              <a:rPr lang="en-GB" sz="2000" dirty="0">
                <a:solidFill>
                  <a:schemeClr val="accent4">
                    <a:lumMod val="20000"/>
                    <a:lumOff val="80000"/>
                  </a:schemeClr>
                </a:solidFill>
                <a:latin typeface="Candara Light" panose="020E0502030303020204" pitchFamily="34" charset="0"/>
                <a:ea typeface="Yu Gothic UI Semilight" panose="020B0400000000000000" pitchFamily="34" charset="-128"/>
                <a:cs typeface="MV Boli" panose="02000500030200090000" pitchFamily="2" charset="0"/>
              </a:rPr>
              <a:t>Anxiety doesn’t come in one shape or form.</a:t>
            </a:r>
          </a:p>
          <a:p>
            <a:pPr marL="342900" indent="-342900">
              <a:buFont typeface="Arial" panose="020B0604020202020204" pitchFamily="34" charset="0"/>
              <a:buChar char="•"/>
            </a:pPr>
            <a:r>
              <a:rPr lang="en-GB" sz="2000" dirty="0">
                <a:solidFill>
                  <a:schemeClr val="accent4">
                    <a:lumMod val="20000"/>
                    <a:lumOff val="80000"/>
                  </a:schemeClr>
                </a:solidFill>
                <a:latin typeface="Candara Light" panose="020E0502030303020204" pitchFamily="34" charset="0"/>
                <a:ea typeface="Yu Gothic UI Semilight" panose="020B0400000000000000" pitchFamily="34" charset="-128"/>
                <a:cs typeface="MV Boli" panose="02000500030200090000" pitchFamily="2" charset="0"/>
              </a:rPr>
              <a:t>People have individual differences or experiences</a:t>
            </a:r>
          </a:p>
          <a:p>
            <a:pPr marL="342900" indent="-342900">
              <a:buFont typeface="Arial" panose="020B0604020202020204" pitchFamily="34" charset="0"/>
              <a:buChar char="•"/>
            </a:pPr>
            <a:r>
              <a:rPr lang="en-GB" sz="2000" dirty="0">
                <a:solidFill>
                  <a:schemeClr val="accent4">
                    <a:lumMod val="20000"/>
                    <a:lumOff val="80000"/>
                  </a:schemeClr>
                </a:solidFill>
                <a:latin typeface="Candara Light" panose="020E0502030303020204" pitchFamily="34" charset="0"/>
                <a:ea typeface="Yu Gothic UI Semilight" panose="020B0400000000000000" pitchFamily="34" charset="-128"/>
                <a:cs typeface="MV Boli" panose="02000500030200090000" pitchFamily="2" charset="0"/>
              </a:rPr>
              <a:t>There can be different or interacting causes</a:t>
            </a:r>
          </a:p>
          <a:p>
            <a:pPr marL="342900" indent="-342900">
              <a:buFont typeface="Arial" panose="020B0604020202020204" pitchFamily="34" charset="0"/>
              <a:buChar char="•"/>
            </a:pPr>
            <a:r>
              <a:rPr lang="en-GB" sz="2000" dirty="0">
                <a:solidFill>
                  <a:schemeClr val="accent4">
                    <a:lumMod val="20000"/>
                    <a:lumOff val="80000"/>
                  </a:schemeClr>
                </a:solidFill>
                <a:latin typeface="Candara Light" panose="020E0502030303020204" pitchFamily="34" charset="0"/>
                <a:ea typeface="Yu Gothic UI Semilight" panose="020B0400000000000000" pitchFamily="34" charset="-128"/>
                <a:cs typeface="MV Boli" panose="02000500030200090000" pitchFamily="2" charset="0"/>
              </a:rPr>
              <a:t>Anxiety can vary in intensity or severity</a:t>
            </a:r>
          </a:p>
          <a:p>
            <a:pPr marL="342900" indent="-342900">
              <a:buFont typeface="Arial" panose="020B0604020202020204" pitchFamily="34" charset="0"/>
              <a:buChar char="•"/>
            </a:pPr>
            <a:r>
              <a:rPr lang="en-GB" sz="2000" dirty="0">
                <a:solidFill>
                  <a:schemeClr val="accent4">
                    <a:lumMod val="20000"/>
                    <a:lumOff val="80000"/>
                  </a:schemeClr>
                </a:solidFill>
                <a:latin typeface="Candara Light" panose="020E0502030303020204" pitchFamily="34" charset="0"/>
                <a:ea typeface="Yu Gothic UI Semilight" panose="020B0400000000000000" pitchFamily="34" charset="-128"/>
                <a:cs typeface="MV Boli" panose="02000500030200090000" pitchFamily="2" charset="0"/>
              </a:rPr>
              <a:t>People may have different maintenance factors</a:t>
            </a:r>
          </a:p>
          <a:p>
            <a:pPr marL="342900" indent="-342900">
              <a:buFont typeface="Arial" panose="020B0604020202020204" pitchFamily="34" charset="0"/>
              <a:buChar char="•"/>
            </a:pPr>
            <a:r>
              <a:rPr lang="en-GB" sz="2000" dirty="0">
                <a:solidFill>
                  <a:schemeClr val="accent4">
                    <a:lumMod val="20000"/>
                    <a:lumOff val="80000"/>
                  </a:schemeClr>
                </a:solidFill>
                <a:latin typeface="Candara Light" panose="020E0502030303020204" pitchFamily="34" charset="0"/>
                <a:ea typeface="Yu Gothic UI Semilight" panose="020B0400000000000000" pitchFamily="34" charset="-128"/>
                <a:cs typeface="MV Boli" panose="02000500030200090000" pitchFamily="2" charset="0"/>
              </a:rPr>
              <a:t>There are 7 main types of anxiety disorder…</a:t>
            </a:r>
          </a:p>
        </p:txBody>
      </p:sp>
      <p:sp>
        <p:nvSpPr>
          <p:cNvPr id="7" name="TextBox 6">
            <a:extLst>
              <a:ext uri="{FF2B5EF4-FFF2-40B4-BE49-F238E27FC236}">
                <a16:creationId xmlns:a16="http://schemas.microsoft.com/office/drawing/2014/main" id="{C75565F6-C487-4889-9452-2C345342067D}"/>
              </a:ext>
            </a:extLst>
          </p:cNvPr>
          <p:cNvSpPr txBox="1"/>
          <p:nvPr/>
        </p:nvSpPr>
        <p:spPr>
          <a:xfrm>
            <a:off x="4723344" y="3628224"/>
            <a:ext cx="2841396" cy="400110"/>
          </a:xfrm>
          <a:prstGeom prst="rect">
            <a:avLst/>
          </a:prstGeom>
          <a:noFill/>
          <a:ln w="38100">
            <a:solidFill>
              <a:schemeClr val="bg1"/>
            </a:solidFill>
          </a:ln>
        </p:spPr>
        <p:txBody>
          <a:bodyPr wrap="square" rtlCol="0">
            <a:spAutoFit/>
          </a:bodyPr>
          <a:lstStyle/>
          <a:p>
            <a:pPr algn="ctr"/>
            <a:r>
              <a:rPr lang="en-GB" sz="2000" dirty="0">
                <a:solidFill>
                  <a:schemeClr val="accent4">
                    <a:lumMod val="20000"/>
                    <a:lumOff val="80000"/>
                  </a:schemeClr>
                </a:solidFill>
                <a:latin typeface="Arial Black" panose="020B0A04020102020204" pitchFamily="34" charset="0"/>
                <a:ea typeface="Yu Gothic UI Semilight" panose="020B0400000000000000" pitchFamily="34" charset="-128"/>
                <a:cs typeface="MV Boli" panose="02000500030200090000" pitchFamily="2" charset="0"/>
              </a:rPr>
              <a:t>Separation Anxiety</a:t>
            </a:r>
            <a:endParaRPr lang="en-GB" sz="2000" dirty="0">
              <a:solidFill>
                <a:schemeClr val="accent4">
                  <a:lumMod val="20000"/>
                  <a:lumOff val="80000"/>
                </a:schemeClr>
              </a:solidFill>
              <a:latin typeface="Candara Light" panose="020E0502030303020204" pitchFamily="34" charset="0"/>
              <a:ea typeface="Yu Gothic UI Semilight" panose="020B0400000000000000" pitchFamily="34" charset="-128"/>
              <a:cs typeface="MV Boli" panose="02000500030200090000" pitchFamily="2" charset="0"/>
            </a:endParaRPr>
          </a:p>
        </p:txBody>
      </p:sp>
      <p:sp>
        <p:nvSpPr>
          <p:cNvPr id="8" name="TextBox 7">
            <a:extLst>
              <a:ext uri="{FF2B5EF4-FFF2-40B4-BE49-F238E27FC236}">
                <a16:creationId xmlns:a16="http://schemas.microsoft.com/office/drawing/2014/main" id="{5400F25E-2F8F-4369-A146-6873CFC8A8FF}"/>
              </a:ext>
            </a:extLst>
          </p:cNvPr>
          <p:cNvSpPr txBox="1"/>
          <p:nvPr/>
        </p:nvSpPr>
        <p:spPr>
          <a:xfrm>
            <a:off x="1438766" y="3616876"/>
            <a:ext cx="2841396" cy="400110"/>
          </a:xfrm>
          <a:prstGeom prst="rect">
            <a:avLst/>
          </a:prstGeom>
          <a:noFill/>
          <a:ln w="38100">
            <a:solidFill>
              <a:schemeClr val="bg1"/>
            </a:solidFill>
          </a:ln>
        </p:spPr>
        <p:txBody>
          <a:bodyPr wrap="square" rtlCol="0">
            <a:spAutoFit/>
          </a:bodyPr>
          <a:lstStyle/>
          <a:p>
            <a:pPr algn="ctr"/>
            <a:r>
              <a:rPr lang="en-GB" sz="2000" dirty="0">
                <a:solidFill>
                  <a:schemeClr val="accent4">
                    <a:lumMod val="20000"/>
                    <a:lumOff val="80000"/>
                  </a:schemeClr>
                </a:solidFill>
                <a:latin typeface="Arial Black" panose="020B0A04020102020204" pitchFamily="34" charset="0"/>
                <a:ea typeface="Yu Gothic UI Semilight" panose="020B0400000000000000" pitchFamily="34" charset="-128"/>
                <a:cs typeface="MV Boli" panose="02000500030200090000" pitchFamily="2" charset="0"/>
              </a:rPr>
              <a:t>Specific Phobia</a:t>
            </a:r>
            <a:endParaRPr lang="en-GB" sz="2000" dirty="0">
              <a:solidFill>
                <a:schemeClr val="accent4">
                  <a:lumMod val="20000"/>
                  <a:lumOff val="80000"/>
                </a:schemeClr>
              </a:solidFill>
              <a:latin typeface="Candara Light" panose="020E0502030303020204" pitchFamily="34" charset="0"/>
              <a:ea typeface="Yu Gothic UI Semilight" panose="020B0400000000000000" pitchFamily="34" charset="-128"/>
              <a:cs typeface="MV Boli" panose="02000500030200090000" pitchFamily="2" charset="0"/>
            </a:endParaRPr>
          </a:p>
        </p:txBody>
      </p:sp>
      <p:sp>
        <p:nvSpPr>
          <p:cNvPr id="9" name="TextBox 8">
            <a:extLst>
              <a:ext uri="{FF2B5EF4-FFF2-40B4-BE49-F238E27FC236}">
                <a16:creationId xmlns:a16="http://schemas.microsoft.com/office/drawing/2014/main" id="{08B3F18D-109F-4447-A4DB-BA3B12882392}"/>
              </a:ext>
            </a:extLst>
          </p:cNvPr>
          <p:cNvSpPr txBox="1"/>
          <p:nvPr/>
        </p:nvSpPr>
        <p:spPr>
          <a:xfrm>
            <a:off x="3098924" y="4413115"/>
            <a:ext cx="2841396" cy="400110"/>
          </a:xfrm>
          <a:prstGeom prst="rect">
            <a:avLst/>
          </a:prstGeom>
          <a:noFill/>
          <a:ln w="38100">
            <a:solidFill>
              <a:schemeClr val="bg1"/>
            </a:solidFill>
          </a:ln>
        </p:spPr>
        <p:txBody>
          <a:bodyPr wrap="square" rtlCol="0">
            <a:spAutoFit/>
          </a:bodyPr>
          <a:lstStyle/>
          <a:p>
            <a:pPr algn="ctr"/>
            <a:r>
              <a:rPr lang="en-GB" sz="2000" dirty="0">
                <a:solidFill>
                  <a:schemeClr val="accent4">
                    <a:lumMod val="20000"/>
                    <a:lumOff val="80000"/>
                  </a:schemeClr>
                </a:solidFill>
                <a:latin typeface="Arial Black" panose="020B0A04020102020204" pitchFamily="34" charset="0"/>
                <a:ea typeface="Yu Gothic UI Semilight" panose="020B0400000000000000" pitchFamily="34" charset="-128"/>
                <a:cs typeface="MV Boli" panose="02000500030200090000" pitchFamily="2" charset="0"/>
              </a:rPr>
              <a:t>Social Anxiety</a:t>
            </a:r>
            <a:endParaRPr lang="en-GB" sz="2000" dirty="0">
              <a:solidFill>
                <a:schemeClr val="accent4">
                  <a:lumMod val="20000"/>
                  <a:lumOff val="80000"/>
                </a:schemeClr>
              </a:solidFill>
              <a:latin typeface="Candara Light" panose="020E0502030303020204" pitchFamily="34" charset="0"/>
              <a:ea typeface="Yu Gothic UI Semilight" panose="020B0400000000000000" pitchFamily="34" charset="-128"/>
              <a:cs typeface="MV Boli" panose="02000500030200090000" pitchFamily="2" charset="0"/>
            </a:endParaRPr>
          </a:p>
        </p:txBody>
      </p:sp>
      <p:sp>
        <p:nvSpPr>
          <p:cNvPr id="10" name="TextBox 9">
            <a:extLst>
              <a:ext uri="{FF2B5EF4-FFF2-40B4-BE49-F238E27FC236}">
                <a16:creationId xmlns:a16="http://schemas.microsoft.com/office/drawing/2014/main" id="{A45699F9-97FA-4CE5-B2F0-A1DC2B223F42}"/>
              </a:ext>
            </a:extLst>
          </p:cNvPr>
          <p:cNvSpPr txBox="1"/>
          <p:nvPr/>
        </p:nvSpPr>
        <p:spPr>
          <a:xfrm>
            <a:off x="7900704" y="3628834"/>
            <a:ext cx="2841396" cy="400110"/>
          </a:xfrm>
          <a:prstGeom prst="rect">
            <a:avLst/>
          </a:prstGeom>
          <a:noFill/>
          <a:ln w="38100">
            <a:solidFill>
              <a:schemeClr val="bg1"/>
            </a:solidFill>
          </a:ln>
        </p:spPr>
        <p:txBody>
          <a:bodyPr wrap="square" rtlCol="0">
            <a:spAutoFit/>
          </a:bodyPr>
          <a:lstStyle/>
          <a:p>
            <a:pPr algn="ctr"/>
            <a:r>
              <a:rPr lang="en-GB" sz="2000" dirty="0">
                <a:solidFill>
                  <a:schemeClr val="accent4">
                    <a:lumMod val="20000"/>
                    <a:lumOff val="80000"/>
                  </a:schemeClr>
                </a:solidFill>
                <a:latin typeface="Arial Black" panose="020B0A04020102020204" pitchFamily="34" charset="0"/>
                <a:ea typeface="Yu Gothic UI Semilight" panose="020B0400000000000000" pitchFamily="34" charset="-128"/>
                <a:cs typeface="MV Boli" panose="02000500030200090000" pitchFamily="2" charset="0"/>
              </a:rPr>
              <a:t>Panic Disorder</a:t>
            </a:r>
            <a:endParaRPr lang="en-GB" sz="2000" dirty="0">
              <a:solidFill>
                <a:schemeClr val="accent4">
                  <a:lumMod val="20000"/>
                  <a:lumOff val="80000"/>
                </a:schemeClr>
              </a:solidFill>
              <a:latin typeface="Candara Light" panose="020E0502030303020204" pitchFamily="34" charset="0"/>
              <a:ea typeface="Yu Gothic UI Semilight" panose="020B0400000000000000" pitchFamily="34" charset="-128"/>
              <a:cs typeface="MV Boli" panose="02000500030200090000" pitchFamily="2" charset="0"/>
            </a:endParaRPr>
          </a:p>
        </p:txBody>
      </p:sp>
      <p:sp>
        <p:nvSpPr>
          <p:cNvPr id="11" name="TextBox 10">
            <a:extLst>
              <a:ext uri="{FF2B5EF4-FFF2-40B4-BE49-F238E27FC236}">
                <a16:creationId xmlns:a16="http://schemas.microsoft.com/office/drawing/2014/main" id="{0721CDAA-58FC-4823-BC93-CF065F10348F}"/>
              </a:ext>
            </a:extLst>
          </p:cNvPr>
          <p:cNvSpPr txBox="1"/>
          <p:nvPr/>
        </p:nvSpPr>
        <p:spPr>
          <a:xfrm>
            <a:off x="3376882" y="5392012"/>
            <a:ext cx="2841396" cy="1015663"/>
          </a:xfrm>
          <a:prstGeom prst="rect">
            <a:avLst/>
          </a:prstGeom>
          <a:noFill/>
          <a:ln w="38100">
            <a:solidFill>
              <a:schemeClr val="bg1"/>
            </a:solidFill>
          </a:ln>
        </p:spPr>
        <p:txBody>
          <a:bodyPr wrap="square" rtlCol="0">
            <a:spAutoFit/>
          </a:bodyPr>
          <a:lstStyle/>
          <a:p>
            <a:pPr algn="ctr"/>
            <a:r>
              <a:rPr lang="en-GB" sz="2000" dirty="0">
                <a:solidFill>
                  <a:schemeClr val="accent4">
                    <a:lumMod val="20000"/>
                    <a:lumOff val="80000"/>
                  </a:schemeClr>
                </a:solidFill>
                <a:latin typeface="Arial Black" panose="020B0A04020102020204" pitchFamily="34" charset="0"/>
                <a:ea typeface="Yu Gothic UI Semilight" panose="020B0400000000000000" pitchFamily="34" charset="-128"/>
                <a:cs typeface="MV Boli" panose="02000500030200090000" pitchFamily="2" charset="0"/>
              </a:rPr>
              <a:t>Post Traumatic Stress Disorder (PTSD)</a:t>
            </a:r>
            <a:endParaRPr lang="en-GB" sz="2000" dirty="0">
              <a:solidFill>
                <a:schemeClr val="accent4">
                  <a:lumMod val="20000"/>
                  <a:lumOff val="80000"/>
                </a:schemeClr>
              </a:solidFill>
              <a:latin typeface="Candara Light" panose="020E0502030303020204" pitchFamily="34" charset="0"/>
              <a:ea typeface="Yu Gothic UI Semilight" panose="020B0400000000000000" pitchFamily="34" charset="-128"/>
              <a:cs typeface="MV Boli" panose="02000500030200090000" pitchFamily="2" charset="0"/>
            </a:endParaRPr>
          </a:p>
        </p:txBody>
      </p:sp>
      <p:sp>
        <p:nvSpPr>
          <p:cNvPr id="12" name="TextBox 11">
            <a:extLst>
              <a:ext uri="{FF2B5EF4-FFF2-40B4-BE49-F238E27FC236}">
                <a16:creationId xmlns:a16="http://schemas.microsoft.com/office/drawing/2014/main" id="{9D890B11-B195-4838-A964-FA7CD8C5E05F}"/>
              </a:ext>
            </a:extLst>
          </p:cNvPr>
          <p:cNvSpPr txBox="1"/>
          <p:nvPr/>
        </p:nvSpPr>
        <p:spPr>
          <a:xfrm>
            <a:off x="6359420" y="4203080"/>
            <a:ext cx="2841396" cy="1015663"/>
          </a:xfrm>
          <a:prstGeom prst="rect">
            <a:avLst/>
          </a:prstGeom>
          <a:noFill/>
          <a:ln w="38100">
            <a:solidFill>
              <a:schemeClr val="bg1"/>
            </a:solidFill>
          </a:ln>
        </p:spPr>
        <p:txBody>
          <a:bodyPr wrap="square" rtlCol="0">
            <a:spAutoFit/>
          </a:bodyPr>
          <a:lstStyle/>
          <a:p>
            <a:pPr algn="ctr"/>
            <a:r>
              <a:rPr lang="en-GB" sz="2000" dirty="0">
                <a:solidFill>
                  <a:schemeClr val="accent4">
                    <a:lumMod val="20000"/>
                    <a:lumOff val="80000"/>
                  </a:schemeClr>
                </a:solidFill>
                <a:latin typeface="Arial Black" panose="020B0A04020102020204" pitchFamily="34" charset="0"/>
                <a:ea typeface="Yu Gothic UI Semilight" panose="020B0400000000000000" pitchFamily="34" charset="-128"/>
                <a:cs typeface="MV Boli" panose="02000500030200090000" pitchFamily="2" charset="0"/>
              </a:rPr>
              <a:t>Obsessive Compulsive Disorder (OCD)</a:t>
            </a:r>
            <a:endParaRPr lang="en-GB" sz="2000" dirty="0">
              <a:solidFill>
                <a:schemeClr val="accent4">
                  <a:lumMod val="20000"/>
                  <a:lumOff val="80000"/>
                </a:schemeClr>
              </a:solidFill>
              <a:latin typeface="Candara Light" panose="020E0502030303020204" pitchFamily="34" charset="0"/>
              <a:ea typeface="Yu Gothic UI Semilight" panose="020B0400000000000000" pitchFamily="34" charset="-128"/>
              <a:cs typeface="MV Boli" panose="02000500030200090000" pitchFamily="2" charset="0"/>
            </a:endParaRPr>
          </a:p>
        </p:txBody>
      </p:sp>
      <p:sp>
        <p:nvSpPr>
          <p:cNvPr id="13" name="TextBox 12">
            <a:extLst>
              <a:ext uri="{FF2B5EF4-FFF2-40B4-BE49-F238E27FC236}">
                <a16:creationId xmlns:a16="http://schemas.microsoft.com/office/drawing/2014/main" id="{25F657A6-6398-46B7-806D-4F8FB31250C4}"/>
              </a:ext>
            </a:extLst>
          </p:cNvPr>
          <p:cNvSpPr txBox="1"/>
          <p:nvPr/>
        </p:nvSpPr>
        <p:spPr>
          <a:xfrm>
            <a:off x="6753764" y="5392012"/>
            <a:ext cx="2841396" cy="1015663"/>
          </a:xfrm>
          <a:prstGeom prst="rect">
            <a:avLst/>
          </a:prstGeom>
          <a:noFill/>
          <a:ln w="38100">
            <a:solidFill>
              <a:schemeClr val="bg1"/>
            </a:solidFill>
          </a:ln>
        </p:spPr>
        <p:txBody>
          <a:bodyPr wrap="square" rtlCol="0">
            <a:spAutoFit/>
          </a:bodyPr>
          <a:lstStyle/>
          <a:p>
            <a:pPr algn="ctr"/>
            <a:r>
              <a:rPr lang="en-GB" sz="2000" dirty="0">
                <a:solidFill>
                  <a:schemeClr val="accent4">
                    <a:lumMod val="20000"/>
                    <a:lumOff val="80000"/>
                  </a:schemeClr>
                </a:solidFill>
                <a:latin typeface="Arial Black" panose="020B0A04020102020204" pitchFamily="34" charset="0"/>
                <a:ea typeface="Yu Gothic UI Semilight" panose="020B0400000000000000" pitchFamily="34" charset="-128"/>
                <a:cs typeface="MV Boli" panose="02000500030200090000" pitchFamily="2" charset="0"/>
              </a:rPr>
              <a:t>Generalised Anxiety Disorder (GAD)</a:t>
            </a:r>
            <a:endParaRPr lang="en-GB" sz="2000" dirty="0">
              <a:solidFill>
                <a:schemeClr val="accent4">
                  <a:lumMod val="20000"/>
                  <a:lumOff val="80000"/>
                </a:schemeClr>
              </a:solidFill>
              <a:latin typeface="Candara Light" panose="020E0502030303020204" pitchFamily="34" charset="0"/>
              <a:ea typeface="Yu Gothic UI Semilight" panose="020B0400000000000000" pitchFamily="34" charset="-128"/>
              <a:cs typeface="MV Boli" panose="02000500030200090000" pitchFamily="2" charset="0"/>
            </a:endParaRPr>
          </a:p>
        </p:txBody>
      </p:sp>
    </p:spTree>
    <p:extLst>
      <p:ext uri="{BB962C8B-B14F-4D97-AF65-F5344CB8AC3E}">
        <p14:creationId xmlns:p14="http://schemas.microsoft.com/office/powerpoint/2010/main" val="2535172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ED8DE-EB2B-432E-874E-E13409FE0A8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2A290A6-C2CC-4807-ADF6-37103B69E9A1}"/>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8A6D6E93-BBD5-4FDC-AD18-2F6D11E83088}"/>
              </a:ext>
            </a:extLst>
          </p:cNvPr>
          <p:cNvPicPr>
            <a:picLocks noChangeAspect="1"/>
          </p:cNvPicPr>
          <p:nvPr/>
        </p:nvPicPr>
        <p:blipFill>
          <a:blip r:embed="rId3"/>
          <a:stretch>
            <a:fillRect/>
          </a:stretch>
        </p:blipFill>
        <p:spPr>
          <a:xfrm>
            <a:off x="0" y="-1"/>
            <a:ext cx="12192000" cy="6867407"/>
          </a:xfrm>
          <a:prstGeom prst="rect">
            <a:avLst/>
          </a:prstGeom>
        </p:spPr>
      </p:pic>
      <p:sp>
        <p:nvSpPr>
          <p:cNvPr id="5" name="TextBox 4">
            <a:extLst>
              <a:ext uri="{FF2B5EF4-FFF2-40B4-BE49-F238E27FC236}">
                <a16:creationId xmlns:a16="http://schemas.microsoft.com/office/drawing/2014/main" id="{8E833AF4-95B0-4157-9F9A-AE0237385F24}"/>
              </a:ext>
            </a:extLst>
          </p:cNvPr>
          <p:cNvSpPr txBox="1"/>
          <p:nvPr/>
        </p:nvSpPr>
        <p:spPr>
          <a:xfrm>
            <a:off x="4161933" y="905858"/>
            <a:ext cx="7720552" cy="1569660"/>
          </a:xfrm>
          <a:prstGeom prst="rect">
            <a:avLst/>
          </a:prstGeom>
          <a:noFill/>
        </p:spPr>
        <p:txBody>
          <a:bodyPr wrap="square" rtlCol="0">
            <a:spAutoFit/>
          </a:bodyPr>
          <a:lstStyle/>
          <a:p>
            <a:pPr algn="ctr"/>
            <a:r>
              <a:rPr lang="en-GB" sz="4800" b="1" dirty="0">
                <a:solidFill>
                  <a:schemeClr val="bg1"/>
                </a:solidFill>
                <a:latin typeface="MV Boli" panose="02000500030200090000" pitchFamily="2" charset="0"/>
                <a:ea typeface="Segoe UI Black" panose="020B0A02040204020203" pitchFamily="34" charset="0"/>
                <a:cs typeface="MV Boli" panose="02000500030200090000" pitchFamily="2" charset="0"/>
              </a:rPr>
              <a:t>What makes a child vulnerable to anxiety?</a:t>
            </a:r>
          </a:p>
        </p:txBody>
      </p:sp>
      <p:sp>
        <p:nvSpPr>
          <p:cNvPr id="7" name="TextBox 6">
            <a:extLst>
              <a:ext uri="{FF2B5EF4-FFF2-40B4-BE49-F238E27FC236}">
                <a16:creationId xmlns:a16="http://schemas.microsoft.com/office/drawing/2014/main" id="{D4D69C90-0B78-422C-8322-C4056CE0DBAE}"/>
              </a:ext>
            </a:extLst>
          </p:cNvPr>
          <p:cNvSpPr txBox="1"/>
          <p:nvPr/>
        </p:nvSpPr>
        <p:spPr>
          <a:xfrm>
            <a:off x="5159998" y="2642146"/>
            <a:ext cx="6612902" cy="3046988"/>
          </a:xfrm>
          <a:prstGeom prst="rect">
            <a:avLst/>
          </a:prstGeom>
          <a:noFill/>
        </p:spPr>
        <p:txBody>
          <a:bodyPr wrap="square" rtlCol="0">
            <a:spAutoFit/>
          </a:bodyPr>
          <a:lstStyle/>
          <a:p>
            <a:pPr marL="444500" lvl="0">
              <a:buSzPts val="2000"/>
              <a:buFont typeface="Arial" panose="020B0604020202020204" pitchFamily="34" charset="0"/>
              <a:buChar char="•"/>
            </a:pPr>
            <a:r>
              <a:rPr lang="en-GB" sz="3200" dirty="0">
                <a:solidFill>
                  <a:schemeClr val="bg1"/>
                </a:solidFill>
                <a:latin typeface="Candara Light" panose="020E0502030303020204" pitchFamily="34" charset="0"/>
                <a:ea typeface="Comfortaa"/>
                <a:cs typeface="Comfortaa"/>
                <a:sym typeface="Comfortaa"/>
              </a:rPr>
              <a:t> Life events or experiences</a:t>
            </a:r>
          </a:p>
          <a:p>
            <a:pPr marL="444500" lvl="0">
              <a:buSzPts val="2000"/>
              <a:buFont typeface="Arial" panose="020B0604020202020204" pitchFamily="34" charset="0"/>
              <a:buChar char="•"/>
            </a:pPr>
            <a:r>
              <a:rPr lang="en-GB" sz="3200" dirty="0">
                <a:solidFill>
                  <a:schemeClr val="bg1"/>
                </a:solidFill>
                <a:latin typeface="Candara Light" panose="020E0502030303020204" pitchFamily="34" charset="0"/>
                <a:ea typeface="Comfortaa"/>
                <a:cs typeface="Comfortaa"/>
                <a:sym typeface="Comfortaa"/>
              </a:rPr>
              <a:t> Genes</a:t>
            </a:r>
          </a:p>
          <a:p>
            <a:pPr marL="444500" lvl="0">
              <a:buSzPts val="2000"/>
              <a:buFont typeface="Arial" panose="020B0604020202020204" pitchFamily="34" charset="0"/>
              <a:buChar char="•"/>
            </a:pPr>
            <a:r>
              <a:rPr lang="en-GB" sz="3200" dirty="0">
                <a:solidFill>
                  <a:schemeClr val="bg1"/>
                </a:solidFill>
                <a:latin typeface="Candara Light" panose="020E0502030303020204" pitchFamily="34" charset="0"/>
                <a:ea typeface="Comfortaa"/>
                <a:cs typeface="Comfortaa"/>
                <a:sym typeface="Comfortaa"/>
              </a:rPr>
              <a:t> Learned behaviour</a:t>
            </a:r>
          </a:p>
          <a:p>
            <a:pPr marL="444500" lvl="0">
              <a:buSzPts val="2000"/>
              <a:buFont typeface="Arial" panose="020B0604020202020204" pitchFamily="34" charset="0"/>
              <a:buChar char="•"/>
            </a:pPr>
            <a:r>
              <a:rPr lang="en-GB" sz="3200" dirty="0">
                <a:solidFill>
                  <a:schemeClr val="bg1"/>
                </a:solidFill>
                <a:latin typeface="Candara Light" panose="020E0502030303020204" pitchFamily="34" charset="0"/>
                <a:ea typeface="Comfortaa"/>
                <a:cs typeface="Comfortaa"/>
                <a:sym typeface="Comfortaa"/>
              </a:rPr>
              <a:t> Temporary circumstances</a:t>
            </a:r>
          </a:p>
          <a:p>
            <a:pPr marL="444500" lvl="0">
              <a:buSzPts val="2000"/>
              <a:buFont typeface="Arial" panose="020B0604020202020204" pitchFamily="34" charset="0"/>
              <a:buChar char="•"/>
            </a:pPr>
            <a:endParaRPr lang="en-GB" sz="3200" dirty="0">
              <a:solidFill>
                <a:schemeClr val="bg1"/>
              </a:solidFill>
              <a:latin typeface="Candara Light" panose="020E0502030303020204" pitchFamily="34" charset="0"/>
              <a:ea typeface="Comfortaa"/>
              <a:cs typeface="Comfortaa"/>
              <a:sym typeface="Comfortaa"/>
            </a:endParaRPr>
          </a:p>
          <a:p>
            <a:pPr marL="444500" lvl="0">
              <a:buSzPts val="2000"/>
              <a:buFont typeface="Arial" panose="020B0604020202020204" pitchFamily="34" charset="0"/>
              <a:buChar char="•"/>
            </a:pPr>
            <a:r>
              <a:rPr lang="en-GB" sz="3200" dirty="0">
                <a:solidFill>
                  <a:schemeClr val="bg1"/>
                </a:solidFill>
                <a:latin typeface="Candara Light" panose="020E0502030303020204" pitchFamily="34" charset="0"/>
                <a:ea typeface="Comfortaa"/>
                <a:cs typeface="Comfortaa"/>
                <a:sym typeface="Comfortaa"/>
              </a:rPr>
              <a:t> Or a combination of these</a:t>
            </a:r>
          </a:p>
        </p:txBody>
      </p:sp>
    </p:spTree>
    <p:extLst>
      <p:ext uri="{BB962C8B-B14F-4D97-AF65-F5344CB8AC3E}">
        <p14:creationId xmlns:p14="http://schemas.microsoft.com/office/powerpoint/2010/main" val="3824684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5D4EF-44C0-4F69-A41E-094820EDDBC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A7C5DEA-6EB1-4AA4-9054-37DD3B08F5B0}"/>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591FED06-4BEE-4BD0-8E24-99A2DC6268C3}"/>
              </a:ext>
            </a:extLst>
          </p:cNvPr>
          <p:cNvPicPr>
            <a:picLocks noChangeAspect="1"/>
          </p:cNvPicPr>
          <p:nvPr/>
        </p:nvPicPr>
        <p:blipFill>
          <a:blip r:embed="rId3"/>
          <a:stretch>
            <a:fillRect/>
          </a:stretch>
        </p:blipFill>
        <p:spPr>
          <a:xfrm>
            <a:off x="-1" y="0"/>
            <a:ext cx="12273699" cy="6919974"/>
          </a:xfrm>
          <a:prstGeom prst="rect">
            <a:avLst/>
          </a:prstGeom>
        </p:spPr>
      </p:pic>
      <p:sp>
        <p:nvSpPr>
          <p:cNvPr id="5" name="TextBox 4">
            <a:extLst>
              <a:ext uri="{FF2B5EF4-FFF2-40B4-BE49-F238E27FC236}">
                <a16:creationId xmlns:a16="http://schemas.microsoft.com/office/drawing/2014/main" id="{3672E6A2-2820-420A-9174-837BC0F636F3}"/>
              </a:ext>
            </a:extLst>
          </p:cNvPr>
          <p:cNvSpPr txBox="1"/>
          <p:nvPr/>
        </p:nvSpPr>
        <p:spPr>
          <a:xfrm>
            <a:off x="3627876" y="504308"/>
            <a:ext cx="8157328" cy="1754326"/>
          </a:xfrm>
          <a:prstGeom prst="rect">
            <a:avLst/>
          </a:prstGeom>
          <a:noFill/>
        </p:spPr>
        <p:txBody>
          <a:bodyPr wrap="square" rtlCol="0">
            <a:spAutoFit/>
          </a:bodyPr>
          <a:lstStyle/>
          <a:p>
            <a:pPr algn="ctr"/>
            <a:r>
              <a:rPr lang="en-GB" sz="5400" b="1" dirty="0">
                <a:solidFill>
                  <a:schemeClr val="accent4">
                    <a:lumMod val="20000"/>
                    <a:lumOff val="80000"/>
                  </a:schemeClr>
                </a:solidFill>
                <a:latin typeface="MV Boli" panose="02000500030200090000" pitchFamily="2" charset="0"/>
                <a:ea typeface="Segoe UI Black" panose="020B0A02040204020203" pitchFamily="34" charset="0"/>
                <a:cs typeface="MV Boli" panose="02000500030200090000" pitchFamily="2" charset="0"/>
              </a:rPr>
              <a:t>What keeps the </a:t>
            </a:r>
          </a:p>
          <a:p>
            <a:pPr algn="ctr"/>
            <a:r>
              <a:rPr lang="en-GB" sz="5400" b="1" dirty="0">
                <a:solidFill>
                  <a:schemeClr val="accent4">
                    <a:lumMod val="20000"/>
                    <a:lumOff val="80000"/>
                  </a:schemeClr>
                </a:solidFill>
                <a:latin typeface="MV Boli" panose="02000500030200090000" pitchFamily="2" charset="0"/>
                <a:ea typeface="Segoe UI Black" panose="020B0A02040204020203" pitchFamily="34" charset="0"/>
                <a:cs typeface="MV Boli" panose="02000500030200090000" pitchFamily="2" charset="0"/>
              </a:rPr>
              <a:t>anxiety going?</a:t>
            </a:r>
          </a:p>
        </p:txBody>
      </p:sp>
      <p:sp>
        <p:nvSpPr>
          <p:cNvPr id="6" name="TextBox 5">
            <a:extLst>
              <a:ext uri="{FF2B5EF4-FFF2-40B4-BE49-F238E27FC236}">
                <a16:creationId xmlns:a16="http://schemas.microsoft.com/office/drawing/2014/main" id="{836AC5D7-E5C6-422B-97E6-F6B516CC5262}"/>
              </a:ext>
            </a:extLst>
          </p:cNvPr>
          <p:cNvSpPr txBox="1"/>
          <p:nvPr/>
        </p:nvSpPr>
        <p:spPr>
          <a:xfrm>
            <a:off x="5200847" y="2250697"/>
            <a:ext cx="6612902" cy="3970318"/>
          </a:xfrm>
          <a:prstGeom prst="rect">
            <a:avLst/>
          </a:prstGeom>
          <a:noFill/>
        </p:spPr>
        <p:txBody>
          <a:bodyPr wrap="square" rtlCol="0">
            <a:spAutoFit/>
          </a:bodyPr>
          <a:lstStyle/>
          <a:p>
            <a:pPr marL="457200" indent="-457200">
              <a:buFont typeface="Arial" panose="020B0604020202020204" pitchFamily="34" charset="0"/>
              <a:buChar char="•"/>
            </a:pPr>
            <a:r>
              <a:rPr lang="en-GB" sz="2800" dirty="0">
                <a:solidFill>
                  <a:schemeClr val="accent4">
                    <a:lumMod val="60000"/>
                    <a:lumOff val="40000"/>
                  </a:schemeClr>
                </a:solidFill>
                <a:latin typeface="Candara Light" panose="020E0502030303020204" pitchFamily="34" charset="0"/>
                <a:ea typeface="Yu Gothic UI Semilight" panose="020B0400000000000000" pitchFamily="34" charset="-128"/>
                <a:cs typeface="MV Boli" panose="02000500030200090000" pitchFamily="2" charset="0"/>
              </a:rPr>
              <a:t>Avoidance</a:t>
            </a:r>
          </a:p>
          <a:p>
            <a:pPr marL="457200" indent="-457200">
              <a:buFont typeface="Arial" panose="020B0604020202020204" pitchFamily="34" charset="0"/>
              <a:buChar char="•"/>
            </a:pPr>
            <a:r>
              <a:rPr lang="en-GB" sz="2800" dirty="0">
                <a:solidFill>
                  <a:schemeClr val="accent4">
                    <a:lumMod val="60000"/>
                    <a:lumOff val="40000"/>
                  </a:schemeClr>
                </a:solidFill>
                <a:latin typeface="Candara Light" panose="020E0502030303020204" pitchFamily="34" charset="0"/>
                <a:ea typeface="Yu Gothic UI Semilight" panose="020B0400000000000000" pitchFamily="34" charset="-128"/>
                <a:cs typeface="MV Boli" panose="02000500030200090000" pitchFamily="2" charset="0"/>
              </a:rPr>
              <a:t>Safety behaviours</a:t>
            </a:r>
          </a:p>
          <a:p>
            <a:pPr marL="457200" indent="-457200">
              <a:buFont typeface="Arial" panose="020B0604020202020204" pitchFamily="34" charset="0"/>
              <a:buChar char="•"/>
            </a:pPr>
            <a:r>
              <a:rPr lang="en-GB" sz="2800" dirty="0">
                <a:solidFill>
                  <a:schemeClr val="accent4">
                    <a:lumMod val="60000"/>
                    <a:lumOff val="40000"/>
                  </a:schemeClr>
                </a:solidFill>
                <a:latin typeface="Candara Light" panose="020E0502030303020204" pitchFamily="34" charset="0"/>
                <a:ea typeface="Yu Gothic UI Semilight" panose="020B0400000000000000" pitchFamily="34" charset="-128"/>
                <a:cs typeface="MV Boli" panose="02000500030200090000" pitchFamily="2" charset="0"/>
              </a:rPr>
              <a:t>Reassurance</a:t>
            </a:r>
          </a:p>
          <a:p>
            <a:pPr marL="457200" indent="-457200">
              <a:buFont typeface="Arial" panose="020B0604020202020204" pitchFamily="34" charset="0"/>
              <a:buChar char="•"/>
            </a:pPr>
            <a:r>
              <a:rPr lang="en-GB" sz="2800" dirty="0">
                <a:solidFill>
                  <a:schemeClr val="accent4">
                    <a:lumMod val="60000"/>
                    <a:lumOff val="40000"/>
                  </a:schemeClr>
                </a:solidFill>
                <a:latin typeface="Candara Light" panose="020E0502030303020204" pitchFamily="34" charset="0"/>
                <a:ea typeface="Yu Gothic UI Semilight" panose="020B0400000000000000" pitchFamily="34" charset="-128"/>
                <a:cs typeface="MV Boli" panose="02000500030200090000" pitchFamily="2" charset="0"/>
              </a:rPr>
              <a:t>Missed opportunities for coping</a:t>
            </a:r>
          </a:p>
          <a:p>
            <a:pPr marL="457200" indent="-457200">
              <a:buFont typeface="Arial" panose="020B0604020202020204" pitchFamily="34" charset="0"/>
              <a:buChar char="•"/>
            </a:pPr>
            <a:r>
              <a:rPr lang="en-GB" sz="2800" dirty="0">
                <a:solidFill>
                  <a:schemeClr val="accent4">
                    <a:lumMod val="60000"/>
                    <a:lumOff val="40000"/>
                  </a:schemeClr>
                </a:solidFill>
                <a:latin typeface="Candara Light" panose="020E0502030303020204" pitchFamily="34" charset="0"/>
                <a:ea typeface="Yu Gothic UI Semilight" panose="020B0400000000000000" pitchFamily="34" charset="-128"/>
                <a:cs typeface="MV Boli" panose="02000500030200090000" pitchFamily="2" charset="0"/>
              </a:rPr>
              <a:t>Other people’s reactions / responses</a:t>
            </a:r>
          </a:p>
          <a:p>
            <a:pPr marL="457200" indent="-457200">
              <a:buFont typeface="Arial" panose="020B0604020202020204" pitchFamily="34" charset="0"/>
              <a:buChar char="•"/>
            </a:pPr>
            <a:r>
              <a:rPr lang="en-GB" sz="2800" dirty="0">
                <a:solidFill>
                  <a:schemeClr val="accent4">
                    <a:lumMod val="60000"/>
                    <a:lumOff val="40000"/>
                  </a:schemeClr>
                </a:solidFill>
                <a:latin typeface="Candara Light" panose="020E0502030303020204" pitchFamily="34" charset="0"/>
                <a:ea typeface="Yu Gothic UI Semilight" panose="020B0400000000000000" pitchFamily="34" charset="-128"/>
                <a:cs typeface="MV Boli" panose="02000500030200090000" pitchFamily="2" charset="0"/>
              </a:rPr>
              <a:t>Lack of confidence – specifically in </a:t>
            </a:r>
            <a:br>
              <a:rPr lang="en-GB" sz="2800" dirty="0">
                <a:solidFill>
                  <a:schemeClr val="accent4">
                    <a:lumMod val="60000"/>
                    <a:lumOff val="40000"/>
                  </a:schemeClr>
                </a:solidFill>
                <a:latin typeface="Candara Light" panose="020E0502030303020204" pitchFamily="34" charset="0"/>
                <a:ea typeface="Yu Gothic UI Semilight" panose="020B0400000000000000" pitchFamily="34" charset="-128"/>
                <a:cs typeface="MV Boli" panose="02000500030200090000" pitchFamily="2" charset="0"/>
              </a:rPr>
            </a:br>
            <a:r>
              <a:rPr lang="en-GB" sz="2800" dirty="0">
                <a:solidFill>
                  <a:schemeClr val="accent4">
                    <a:lumMod val="60000"/>
                    <a:lumOff val="40000"/>
                  </a:schemeClr>
                </a:solidFill>
                <a:latin typeface="Candara Light" panose="020E0502030303020204" pitchFamily="34" charset="0"/>
                <a:ea typeface="Yu Gothic UI Semilight" panose="020B0400000000000000" pitchFamily="34" charset="-128"/>
                <a:cs typeface="MV Boli" panose="02000500030200090000" pitchFamily="2" charset="0"/>
              </a:rPr>
              <a:t>their ability to cope</a:t>
            </a:r>
          </a:p>
          <a:p>
            <a:pPr marL="457200" indent="-457200">
              <a:buFont typeface="Arial" panose="020B0604020202020204" pitchFamily="34" charset="0"/>
              <a:buChar char="•"/>
            </a:pPr>
            <a:r>
              <a:rPr lang="en-GB" sz="2800" dirty="0">
                <a:solidFill>
                  <a:schemeClr val="accent4">
                    <a:lumMod val="60000"/>
                    <a:lumOff val="40000"/>
                  </a:schemeClr>
                </a:solidFill>
                <a:latin typeface="Candara Light" panose="020E0502030303020204" pitchFamily="34" charset="0"/>
                <a:ea typeface="Yu Gothic UI Semilight" panose="020B0400000000000000" pitchFamily="34" charset="-128"/>
                <a:cs typeface="MV Boli" panose="02000500030200090000" pitchFamily="2" charset="0"/>
              </a:rPr>
              <a:t>Lack of independence</a:t>
            </a:r>
          </a:p>
          <a:p>
            <a:pPr marL="457200" indent="-457200">
              <a:buFont typeface="Arial" panose="020B0604020202020204" pitchFamily="34" charset="0"/>
              <a:buChar char="•"/>
            </a:pPr>
            <a:r>
              <a:rPr lang="en-GB" sz="2800" dirty="0">
                <a:solidFill>
                  <a:schemeClr val="accent4">
                    <a:lumMod val="60000"/>
                    <a:lumOff val="40000"/>
                  </a:schemeClr>
                </a:solidFill>
                <a:latin typeface="Candara Light" panose="020E0502030303020204" pitchFamily="34" charset="0"/>
                <a:ea typeface="Yu Gothic UI Semilight" panose="020B0400000000000000" pitchFamily="34" charset="-128"/>
                <a:cs typeface="MV Boli" panose="02000500030200090000" pitchFamily="2" charset="0"/>
              </a:rPr>
              <a:t>Worries becoming stuck</a:t>
            </a:r>
          </a:p>
        </p:txBody>
      </p:sp>
    </p:spTree>
    <p:extLst>
      <p:ext uri="{BB962C8B-B14F-4D97-AF65-F5344CB8AC3E}">
        <p14:creationId xmlns:p14="http://schemas.microsoft.com/office/powerpoint/2010/main" val="1719514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ee the source image">
            <a:extLst>
              <a:ext uri="{FF2B5EF4-FFF2-40B4-BE49-F238E27FC236}">
                <a16:creationId xmlns:a16="http://schemas.microsoft.com/office/drawing/2014/main" id="{F9B31A2C-4A8D-4FB3-80AB-FD9B0BBF5D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529" y="0"/>
            <a:ext cx="9291280" cy="64071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FB1B1C7-6099-43AB-B4F8-F5E6BBB95028}"/>
              </a:ext>
            </a:extLst>
          </p:cNvPr>
          <p:cNvSpPr txBox="1"/>
          <p:nvPr/>
        </p:nvSpPr>
        <p:spPr>
          <a:xfrm>
            <a:off x="232247" y="268498"/>
            <a:ext cx="2841396" cy="830997"/>
          </a:xfrm>
          <a:prstGeom prst="rect">
            <a:avLst/>
          </a:prstGeom>
          <a:noFill/>
          <a:ln w="38100">
            <a:solidFill>
              <a:schemeClr val="bg1"/>
            </a:solidFill>
          </a:ln>
        </p:spPr>
        <p:txBody>
          <a:bodyPr wrap="square" rtlCol="0">
            <a:spAutoFit/>
          </a:bodyPr>
          <a:lstStyle/>
          <a:p>
            <a:pPr algn="ctr"/>
            <a:r>
              <a:rPr lang="en-GB" sz="2400" u="sng" dirty="0">
                <a:solidFill>
                  <a:srgbClr val="00B050"/>
                </a:solidFill>
                <a:latin typeface="Arial Black" panose="020B0A04020102020204" pitchFamily="34" charset="0"/>
                <a:ea typeface="Yu Gothic UI Semilight" panose="020B0400000000000000" pitchFamily="34" charset="-128"/>
                <a:cs typeface="MV Boli" panose="02000500030200090000" pitchFamily="2" charset="0"/>
              </a:rPr>
              <a:t>The Cycle of Avoidance</a:t>
            </a:r>
            <a:endParaRPr lang="en-GB" sz="2400" u="sng" dirty="0">
              <a:solidFill>
                <a:srgbClr val="00B050"/>
              </a:solidFill>
              <a:latin typeface="Candara Light" panose="020E0502030303020204" pitchFamily="34" charset="0"/>
              <a:ea typeface="Yu Gothic UI Semilight" panose="020B0400000000000000" pitchFamily="34" charset="-128"/>
              <a:cs typeface="MV Boli" panose="02000500030200090000" pitchFamily="2" charset="0"/>
            </a:endParaRPr>
          </a:p>
        </p:txBody>
      </p:sp>
      <p:sp>
        <p:nvSpPr>
          <p:cNvPr id="12" name="TextBox 11">
            <a:extLst>
              <a:ext uri="{FF2B5EF4-FFF2-40B4-BE49-F238E27FC236}">
                <a16:creationId xmlns:a16="http://schemas.microsoft.com/office/drawing/2014/main" id="{167831BA-924D-479C-9801-0B7D939CB0BA}"/>
              </a:ext>
            </a:extLst>
          </p:cNvPr>
          <p:cNvSpPr txBox="1"/>
          <p:nvPr/>
        </p:nvSpPr>
        <p:spPr>
          <a:xfrm>
            <a:off x="9856638" y="2378910"/>
            <a:ext cx="1932413" cy="1323439"/>
          </a:xfrm>
          <a:prstGeom prst="rect">
            <a:avLst/>
          </a:prstGeom>
          <a:noFill/>
          <a:ln w="38100">
            <a:solidFill>
              <a:schemeClr val="bg1"/>
            </a:solidFill>
          </a:ln>
        </p:spPr>
        <p:txBody>
          <a:bodyPr wrap="square" rtlCol="0">
            <a:spAutoFit/>
          </a:bodyPr>
          <a:lstStyle/>
          <a:p>
            <a:pPr algn="ctr"/>
            <a:r>
              <a:rPr lang="en-GB" sz="1600" dirty="0">
                <a:solidFill>
                  <a:srgbClr val="00B050"/>
                </a:solidFill>
                <a:latin typeface="Arial Black" panose="020B0A04020102020204" pitchFamily="34" charset="0"/>
                <a:ea typeface="Yu Gothic UI Semilight" panose="020B0400000000000000" pitchFamily="34" charset="-128"/>
                <a:cs typeface="MV Boli" panose="02000500030200090000" pitchFamily="2" charset="0"/>
              </a:rPr>
              <a:t>Worry goes unchallenged and we don’t know what to do about it</a:t>
            </a:r>
            <a:endParaRPr lang="en-GB" sz="1600" dirty="0">
              <a:solidFill>
                <a:srgbClr val="00B050"/>
              </a:solidFill>
              <a:latin typeface="Candara Light" panose="020E0502030303020204" pitchFamily="34" charset="0"/>
              <a:ea typeface="Yu Gothic UI Semilight" panose="020B0400000000000000" pitchFamily="34" charset="-128"/>
              <a:cs typeface="MV Boli" panose="02000500030200090000" pitchFamily="2" charset="0"/>
            </a:endParaRPr>
          </a:p>
        </p:txBody>
      </p:sp>
      <p:cxnSp>
        <p:nvCxnSpPr>
          <p:cNvPr id="9" name="Straight Arrow Connector 8">
            <a:extLst>
              <a:ext uri="{FF2B5EF4-FFF2-40B4-BE49-F238E27FC236}">
                <a16:creationId xmlns:a16="http://schemas.microsoft.com/office/drawing/2014/main" id="{32F9C76A-4791-4999-9250-06A4D3CF85E8}"/>
              </a:ext>
            </a:extLst>
          </p:cNvPr>
          <p:cNvCxnSpPr/>
          <p:nvPr/>
        </p:nvCxnSpPr>
        <p:spPr>
          <a:xfrm flipH="1">
            <a:off x="8994913" y="3040629"/>
            <a:ext cx="861725"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CBAEC4B-CF83-49BA-8395-4BAF1978D87D}"/>
              </a:ext>
            </a:extLst>
          </p:cNvPr>
          <p:cNvSpPr txBox="1"/>
          <p:nvPr/>
        </p:nvSpPr>
        <p:spPr>
          <a:xfrm>
            <a:off x="9299088" y="4983939"/>
            <a:ext cx="2479934" cy="1569660"/>
          </a:xfrm>
          <a:prstGeom prst="rect">
            <a:avLst/>
          </a:prstGeom>
          <a:noFill/>
          <a:ln w="38100">
            <a:solidFill>
              <a:schemeClr val="bg1"/>
            </a:solidFill>
          </a:ln>
        </p:spPr>
        <p:txBody>
          <a:bodyPr wrap="square" rtlCol="0">
            <a:spAutoFit/>
          </a:bodyPr>
          <a:lstStyle/>
          <a:p>
            <a:pPr algn="ctr"/>
            <a:r>
              <a:rPr lang="en-GB" sz="1600" dirty="0">
                <a:solidFill>
                  <a:srgbClr val="00B050"/>
                </a:solidFill>
                <a:latin typeface="Arial Black" panose="020B0A04020102020204" pitchFamily="34" charset="0"/>
                <a:ea typeface="Yu Gothic UI Semilight" panose="020B0400000000000000" pitchFamily="34" charset="-128"/>
                <a:cs typeface="MV Boli" panose="02000500030200090000" pitchFamily="2" charset="0"/>
              </a:rPr>
              <a:t>Avoidance causes short term relief reinforces the anxiety but eliminates a learning opportunity</a:t>
            </a:r>
            <a:endParaRPr lang="en-GB" sz="1600" dirty="0">
              <a:solidFill>
                <a:srgbClr val="00B050"/>
              </a:solidFill>
              <a:latin typeface="Candara Light" panose="020E0502030303020204" pitchFamily="34" charset="0"/>
              <a:ea typeface="Yu Gothic UI Semilight" panose="020B0400000000000000" pitchFamily="34" charset="-128"/>
              <a:cs typeface="MV Boli" panose="02000500030200090000" pitchFamily="2" charset="0"/>
            </a:endParaRPr>
          </a:p>
        </p:txBody>
      </p:sp>
      <p:cxnSp>
        <p:nvCxnSpPr>
          <p:cNvPr id="16" name="Straight Arrow Connector 15">
            <a:extLst>
              <a:ext uri="{FF2B5EF4-FFF2-40B4-BE49-F238E27FC236}">
                <a16:creationId xmlns:a16="http://schemas.microsoft.com/office/drawing/2014/main" id="{233D78F2-EF49-48C2-8FB1-5C69F33AB78F}"/>
              </a:ext>
            </a:extLst>
          </p:cNvPr>
          <p:cNvCxnSpPr/>
          <p:nvPr/>
        </p:nvCxnSpPr>
        <p:spPr>
          <a:xfrm flipH="1">
            <a:off x="8580783" y="5548602"/>
            <a:ext cx="861725"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391D053-0BF3-4D76-A262-E6855475EDCB}"/>
              </a:ext>
            </a:extLst>
          </p:cNvPr>
          <p:cNvSpPr txBox="1"/>
          <p:nvPr/>
        </p:nvSpPr>
        <p:spPr>
          <a:xfrm>
            <a:off x="343224" y="4983939"/>
            <a:ext cx="2479934" cy="1323439"/>
          </a:xfrm>
          <a:prstGeom prst="rect">
            <a:avLst/>
          </a:prstGeom>
          <a:noFill/>
          <a:ln w="38100">
            <a:solidFill>
              <a:schemeClr val="bg1"/>
            </a:solidFill>
          </a:ln>
        </p:spPr>
        <p:txBody>
          <a:bodyPr wrap="square" rtlCol="0">
            <a:spAutoFit/>
          </a:bodyPr>
          <a:lstStyle/>
          <a:p>
            <a:pPr algn="ctr"/>
            <a:r>
              <a:rPr lang="en-GB" sz="1600" dirty="0">
                <a:solidFill>
                  <a:srgbClr val="00B050"/>
                </a:solidFill>
                <a:latin typeface="Arial Black" panose="020B0A04020102020204" pitchFamily="34" charset="0"/>
                <a:ea typeface="Yu Gothic UI Semilight" panose="020B0400000000000000" pitchFamily="34" charset="-128"/>
                <a:cs typeface="MV Boli" panose="02000500030200090000" pitchFamily="2" charset="0"/>
              </a:rPr>
              <a:t>The trigger may never go away, but we can change how we manage our feelings about it</a:t>
            </a:r>
            <a:endParaRPr lang="en-GB" sz="1600" dirty="0">
              <a:solidFill>
                <a:srgbClr val="00B050"/>
              </a:solidFill>
              <a:latin typeface="Candara Light" panose="020E0502030303020204" pitchFamily="34" charset="0"/>
              <a:ea typeface="Yu Gothic UI Semilight" panose="020B0400000000000000" pitchFamily="34" charset="-128"/>
              <a:cs typeface="MV Boli" panose="02000500030200090000" pitchFamily="2" charset="0"/>
            </a:endParaRPr>
          </a:p>
        </p:txBody>
      </p:sp>
      <p:cxnSp>
        <p:nvCxnSpPr>
          <p:cNvPr id="18" name="Straight Arrow Connector 17">
            <a:extLst>
              <a:ext uri="{FF2B5EF4-FFF2-40B4-BE49-F238E27FC236}">
                <a16:creationId xmlns:a16="http://schemas.microsoft.com/office/drawing/2014/main" id="{A33AAC46-4A1F-4BA1-9960-A88544C2E4B7}"/>
              </a:ext>
            </a:extLst>
          </p:cNvPr>
          <p:cNvCxnSpPr>
            <a:cxnSpLocks/>
          </p:cNvCxnSpPr>
          <p:nvPr/>
        </p:nvCxnSpPr>
        <p:spPr>
          <a:xfrm flipV="1">
            <a:off x="1583191" y="4561348"/>
            <a:ext cx="533401" cy="361867"/>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2F2376A-94FE-4D79-B018-4C9CF560B935}"/>
              </a:ext>
            </a:extLst>
          </p:cNvPr>
          <p:cNvSpPr txBox="1"/>
          <p:nvPr/>
        </p:nvSpPr>
        <p:spPr>
          <a:xfrm>
            <a:off x="213581" y="1964499"/>
            <a:ext cx="2479934" cy="1077218"/>
          </a:xfrm>
          <a:prstGeom prst="rect">
            <a:avLst/>
          </a:prstGeom>
          <a:noFill/>
          <a:ln w="38100">
            <a:solidFill>
              <a:schemeClr val="bg1"/>
            </a:solidFill>
          </a:ln>
        </p:spPr>
        <p:txBody>
          <a:bodyPr wrap="square" rtlCol="0">
            <a:spAutoFit/>
          </a:bodyPr>
          <a:lstStyle/>
          <a:p>
            <a:pPr algn="ctr"/>
            <a:r>
              <a:rPr lang="en-GB" sz="1600" dirty="0">
                <a:solidFill>
                  <a:srgbClr val="00B050"/>
                </a:solidFill>
                <a:latin typeface="Arial Black" panose="020B0A04020102020204" pitchFamily="34" charset="0"/>
                <a:ea typeface="Yu Gothic UI Semilight" panose="020B0400000000000000" pitchFamily="34" charset="-128"/>
                <a:cs typeface="MV Boli" panose="02000500030200090000" pitchFamily="2" charset="0"/>
              </a:rPr>
              <a:t>The anxiety feels worse because we have not learnt to cope with it</a:t>
            </a:r>
            <a:endParaRPr lang="en-GB" sz="1600" dirty="0">
              <a:solidFill>
                <a:srgbClr val="00B050"/>
              </a:solidFill>
              <a:latin typeface="Candara Light" panose="020E0502030303020204" pitchFamily="34" charset="0"/>
              <a:ea typeface="Yu Gothic UI Semilight" panose="020B0400000000000000" pitchFamily="34" charset="-128"/>
              <a:cs typeface="MV Boli" panose="02000500030200090000" pitchFamily="2" charset="0"/>
            </a:endParaRPr>
          </a:p>
        </p:txBody>
      </p:sp>
      <p:cxnSp>
        <p:nvCxnSpPr>
          <p:cNvPr id="22" name="Straight Arrow Connector 21">
            <a:extLst>
              <a:ext uri="{FF2B5EF4-FFF2-40B4-BE49-F238E27FC236}">
                <a16:creationId xmlns:a16="http://schemas.microsoft.com/office/drawing/2014/main" id="{7E3935C8-4944-418F-9655-68BFF918B491}"/>
              </a:ext>
            </a:extLst>
          </p:cNvPr>
          <p:cNvCxnSpPr>
            <a:cxnSpLocks/>
          </p:cNvCxnSpPr>
          <p:nvPr/>
        </p:nvCxnSpPr>
        <p:spPr>
          <a:xfrm flipV="1">
            <a:off x="1849891" y="1889672"/>
            <a:ext cx="843624" cy="14104"/>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BEE8A93-8EA7-445F-A782-459322186E3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796135" y="2366788"/>
            <a:ext cx="2194560" cy="2194560"/>
          </a:xfrm>
          <a:prstGeom prst="rect">
            <a:avLst/>
          </a:prstGeom>
        </p:spPr>
      </p:pic>
    </p:spTree>
    <p:extLst>
      <p:ext uri="{BB962C8B-B14F-4D97-AF65-F5344CB8AC3E}">
        <p14:creationId xmlns:p14="http://schemas.microsoft.com/office/powerpoint/2010/main" val="693733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8364F-E34F-4186-8354-7F5A31294D1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9F09226-C470-4C1E-AD6B-2413E18A056A}"/>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B1F41A10-0AB5-4DE6-9A30-F8D02F711AA3}"/>
              </a:ext>
            </a:extLst>
          </p:cNvPr>
          <p:cNvPicPr>
            <a:picLocks noChangeAspect="1"/>
          </p:cNvPicPr>
          <p:nvPr/>
        </p:nvPicPr>
        <p:blipFill>
          <a:blip r:embed="rId2"/>
          <a:stretch>
            <a:fillRect/>
          </a:stretch>
        </p:blipFill>
        <p:spPr>
          <a:xfrm>
            <a:off x="0" y="0"/>
            <a:ext cx="12192000" cy="6886222"/>
          </a:xfrm>
          <a:prstGeom prst="rect">
            <a:avLst/>
          </a:prstGeom>
        </p:spPr>
      </p:pic>
      <p:sp>
        <p:nvSpPr>
          <p:cNvPr id="5" name="TextBox 4">
            <a:extLst>
              <a:ext uri="{FF2B5EF4-FFF2-40B4-BE49-F238E27FC236}">
                <a16:creationId xmlns:a16="http://schemas.microsoft.com/office/drawing/2014/main" id="{F8F5AFEC-5248-4569-AEB1-9D59E18F5993}"/>
              </a:ext>
            </a:extLst>
          </p:cNvPr>
          <p:cNvSpPr txBox="1"/>
          <p:nvPr/>
        </p:nvSpPr>
        <p:spPr>
          <a:xfrm>
            <a:off x="6096000" y="2551837"/>
            <a:ext cx="4991100" cy="1754326"/>
          </a:xfrm>
          <a:prstGeom prst="rect">
            <a:avLst/>
          </a:prstGeom>
          <a:noFill/>
        </p:spPr>
        <p:txBody>
          <a:bodyPr wrap="square" rtlCol="0">
            <a:spAutoFit/>
          </a:bodyPr>
          <a:lstStyle/>
          <a:p>
            <a:pPr algn="ctr"/>
            <a:r>
              <a:rPr lang="en-GB" sz="5400" b="1" dirty="0">
                <a:solidFill>
                  <a:schemeClr val="accent4">
                    <a:lumMod val="20000"/>
                    <a:lumOff val="80000"/>
                  </a:schemeClr>
                </a:solidFill>
                <a:latin typeface="MV Boli" panose="02000500030200090000" pitchFamily="2" charset="0"/>
                <a:ea typeface="Segoe UI Black" panose="020B0A02040204020203" pitchFamily="34" charset="0"/>
                <a:cs typeface="MV Boli" panose="02000500030200090000" pitchFamily="2" charset="0"/>
              </a:rPr>
              <a:t>How can I help my child?</a:t>
            </a:r>
          </a:p>
        </p:txBody>
      </p:sp>
    </p:spTree>
    <p:extLst>
      <p:ext uri="{BB962C8B-B14F-4D97-AF65-F5344CB8AC3E}">
        <p14:creationId xmlns:p14="http://schemas.microsoft.com/office/powerpoint/2010/main" val="290109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8364F-E34F-4186-8354-7F5A31294D1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9F09226-C470-4C1E-AD6B-2413E18A056A}"/>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B1F41A10-0AB5-4DE6-9A30-F8D02F711AA3}"/>
              </a:ext>
            </a:extLst>
          </p:cNvPr>
          <p:cNvPicPr>
            <a:picLocks noChangeAspect="1"/>
          </p:cNvPicPr>
          <p:nvPr/>
        </p:nvPicPr>
        <p:blipFill>
          <a:blip r:embed="rId2"/>
          <a:stretch>
            <a:fillRect/>
          </a:stretch>
        </p:blipFill>
        <p:spPr>
          <a:xfrm>
            <a:off x="0" y="0"/>
            <a:ext cx="12192000" cy="6886222"/>
          </a:xfrm>
          <a:prstGeom prst="rect">
            <a:avLst/>
          </a:prstGeom>
        </p:spPr>
      </p:pic>
      <p:sp>
        <p:nvSpPr>
          <p:cNvPr id="5" name="TextBox 4">
            <a:extLst>
              <a:ext uri="{FF2B5EF4-FFF2-40B4-BE49-F238E27FC236}">
                <a16:creationId xmlns:a16="http://schemas.microsoft.com/office/drawing/2014/main" id="{F8F5AFEC-5248-4569-AEB1-9D59E18F5993}"/>
              </a:ext>
            </a:extLst>
          </p:cNvPr>
          <p:cNvSpPr txBox="1"/>
          <p:nvPr/>
        </p:nvSpPr>
        <p:spPr>
          <a:xfrm>
            <a:off x="4462585" y="1440904"/>
            <a:ext cx="7720552" cy="769441"/>
          </a:xfrm>
          <a:prstGeom prst="rect">
            <a:avLst/>
          </a:prstGeom>
          <a:noFill/>
        </p:spPr>
        <p:txBody>
          <a:bodyPr wrap="square" rtlCol="0">
            <a:spAutoFit/>
          </a:bodyPr>
          <a:lstStyle/>
          <a:p>
            <a:pPr algn="ctr"/>
            <a:r>
              <a:rPr lang="en-GB" sz="4400" b="1" dirty="0">
                <a:solidFill>
                  <a:schemeClr val="accent4">
                    <a:lumMod val="20000"/>
                    <a:lumOff val="80000"/>
                  </a:schemeClr>
                </a:solidFill>
                <a:latin typeface="MV Boli" panose="02000500030200090000" pitchFamily="2" charset="0"/>
                <a:ea typeface="Segoe UI Black" panose="020B0A02040204020203" pitchFamily="34" charset="0"/>
                <a:cs typeface="MV Boli" panose="02000500030200090000" pitchFamily="2" charset="0"/>
              </a:rPr>
              <a:t>Educate Your Child</a:t>
            </a:r>
          </a:p>
        </p:txBody>
      </p:sp>
      <p:sp>
        <p:nvSpPr>
          <p:cNvPr id="7" name="TextBox 6">
            <a:extLst>
              <a:ext uri="{FF2B5EF4-FFF2-40B4-BE49-F238E27FC236}">
                <a16:creationId xmlns:a16="http://schemas.microsoft.com/office/drawing/2014/main" id="{FA20AF07-DDAA-4C3B-B7A9-A0CFC096BDA9}"/>
              </a:ext>
            </a:extLst>
          </p:cNvPr>
          <p:cNvSpPr txBox="1"/>
          <p:nvPr/>
        </p:nvSpPr>
        <p:spPr>
          <a:xfrm>
            <a:off x="5340046" y="2418932"/>
            <a:ext cx="6251541" cy="4401205"/>
          </a:xfrm>
          <a:prstGeom prst="rect">
            <a:avLst/>
          </a:prstGeom>
          <a:noFill/>
        </p:spPr>
        <p:txBody>
          <a:bodyPr wrap="square" rtlCol="0">
            <a:spAutoFit/>
          </a:bodyPr>
          <a:lstStyle/>
          <a:p>
            <a:pPr marL="342900" indent="-342900">
              <a:buFont typeface="Arial" panose="020B0604020202020204" pitchFamily="34" charset="0"/>
              <a:buChar char="•"/>
            </a:pPr>
            <a:r>
              <a:rPr lang="en-GB" sz="2800" dirty="0">
                <a:solidFill>
                  <a:schemeClr val="accent4">
                    <a:lumMod val="20000"/>
                    <a:lumOff val="80000"/>
                  </a:schemeClr>
                </a:solidFill>
                <a:latin typeface="Candara Light" panose="020E0502030303020204" pitchFamily="34" charset="0"/>
                <a:ea typeface="Yu Gothic UI Semilight" panose="020B0400000000000000" pitchFamily="34" charset="-128"/>
                <a:cs typeface="MV Boli" panose="02000500030200090000" pitchFamily="2" charset="0"/>
              </a:rPr>
              <a:t>Educating them about anxiety helps them to understand what is happening and why they feel that way</a:t>
            </a:r>
          </a:p>
          <a:p>
            <a:pPr marL="342900" indent="-342900">
              <a:buFont typeface="Arial" panose="020B0604020202020204" pitchFamily="34" charset="0"/>
              <a:buChar char="•"/>
            </a:pPr>
            <a:r>
              <a:rPr lang="en-GB" sz="2800" dirty="0">
                <a:solidFill>
                  <a:schemeClr val="accent4">
                    <a:lumMod val="20000"/>
                    <a:lumOff val="80000"/>
                  </a:schemeClr>
                </a:solidFill>
                <a:latin typeface="Candara Light" panose="020E0502030303020204" pitchFamily="34" charset="0"/>
                <a:ea typeface="Yu Gothic UI Semilight" panose="020B0400000000000000" pitchFamily="34" charset="-128"/>
                <a:cs typeface="MV Boli" panose="02000500030200090000" pitchFamily="2" charset="0"/>
              </a:rPr>
              <a:t>Educating them lets them know that you understand</a:t>
            </a:r>
          </a:p>
          <a:p>
            <a:pPr marL="342900" indent="-342900">
              <a:buFont typeface="Arial" panose="020B0604020202020204" pitchFamily="34" charset="0"/>
              <a:buChar char="•"/>
            </a:pPr>
            <a:r>
              <a:rPr lang="en-GB" sz="2800" dirty="0">
                <a:solidFill>
                  <a:schemeClr val="accent4">
                    <a:lumMod val="20000"/>
                    <a:lumOff val="80000"/>
                  </a:schemeClr>
                </a:solidFill>
                <a:latin typeface="Candara Light" panose="020E0502030303020204" pitchFamily="34" charset="0"/>
                <a:ea typeface="Yu Gothic UI Semilight" panose="020B0400000000000000" pitchFamily="34" charset="-128"/>
                <a:cs typeface="MV Boli" panose="02000500030200090000" pitchFamily="2" charset="0"/>
              </a:rPr>
              <a:t>Educating them about what you can do to help them overcome anxiety helps them to know what they can expect</a:t>
            </a:r>
          </a:p>
          <a:p>
            <a:pPr marL="342900" indent="-342900">
              <a:buFont typeface="Arial" panose="020B0604020202020204" pitchFamily="34" charset="0"/>
              <a:buChar char="•"/>
            </a:pPr>
            <a:endParaRPr lang="en-GB" sz="2800" dirty="0">
              <a:solidFill>
                <a:schemeClr val="accent4">
                  <a:lumMod val="20000"/>
                  <a:lumOff val="80000"/>
                </a:schemeClr>
              </a:solidFill>
              <a:latin typeface="Candara Light" panose="020E0502030303020204" pitchFamily="34" charset="0"/>
              <a:ea typeface="Yu Gothic UI Semilight" panose="020B0400000000000000" pitchFamily="34" charset="-128"/>
              <a:cs typeface="MV Boli" panose="02000500030200090000" pitchFamily="2" charset="0"/>
            </a:endParaRPr>
          </a:p>
        </p:txBody>
      </p:sp>
    </p:spTree>
    <p:extLst>
      <p:ext uri="{BB962C8B-B14F-4D97-AF65-F5344CB8AC3E}">
        <p14:creationId xmlns:p14="http://schemas.microsoft.com/office/powerpoint/2010/main" val="4200917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8364F-E34F-4186-8354-7F5A31294D1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9F09226-C470-4C1E-AD6B-2413E18A056A}"/>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B1F41A10-0AB5-4DE6-9A30-F8D02F711AA3}"/>
              </a:ext>
            </a:extLst>
          </p:cNvPr>
          <p:cNvPicPr>
            <a:picLocks noChangeAspect="1"/>
          </p:cNvPicPr>
          <p:nvPr/>
        </p:nvPicPr>
        <p:blipFill>
          <a:blip r:embed="rId3"/>
          <a:stretch>
            <a:fillRect/>
          </a:stretch>
        </p:blipFill>
        <p:spPr>
          <a:xfrm>
            <a:off x="0" y="0"/>
            <a:ext cx="12192000" cy="6886222"/>
          </a:xfrm>
          <a:prstGeom prst="rect">
            <a:avLst/>
          </a:prstGeom>
        </p:spPr>
      </p:pic>
      <p:sp>
        <p:nvSpPr>
          <p:cNvPr id="5" name="TextBox 4">
            <a:extLst>
              <a:ext uri="{FF2B5EF4-FFF2-40B4-BE49-F238E27FC236}">
                <a16:creationId xmlns:a16="http://schemas.microsoft.com/office/drawing/2014/main" id="{F8F5AFEC-5248-4569-AEB1-9D59E18F5993}"/>
              </a:ext>
            </a:extLst>
          </p:cNvPr>
          <p:cNvSpPr txBox="1"/>
          <p:nvPr/>
        </p:nvSpPr>
        <p:spPr>
          <a:xfrm>
            <a:off x="4462585" y="1440904"/>
            <a:ext cx="7720552" cy="769441"/>
          </a:xfrm>
          <a:prstGeom prst="rect">
            <a:avLst/>
          </a:prstGeom>
          <a:noFill/>
        </p:spPr>
        <p:txBody>
          <a:bodyPr wrap="square" rtlCol="0">
            <a:spAutoFit/>
          </a:bodyPr>
          <a:lstStyle/>
          <a:p>
            <a:pPr algn="ctr"/>
            <a:r>
              <a:rPr lang="en-GB" sz="4400" b="1" dirty="0">
                <a:solidFill>
                  <a:schemeClr val="accent4">
                    <a:lumMod val="20000"/>
                    <a:lumOff val="80000"/>
                  </a:schemeClr>
                </a:solidFill>
                <a:latin typeface="MV Boli" panose="02000500030200090000" pitchFamily="2" charset="0"/>
                <a:ea typeface="Segoe UI Black" panose="020B0A02040204020203" pitchFamily="34" charset="0"/>
                <a:cs typeface="MV Boli" panose="02000500030200090000" pitchFamily="2" charset="0"/>
              </a:rPr>
              <a:t>Monitor Your Responses</a:t>
            </a:r>
          </a:p>
        </p:txBody>
      </p:sp>
      <p:sp>
        <p:nvSpPr>
          <p:cNvPr id="7" name="TextBox 6">
            <a:extLst>
              <a:ext uri="{FF2B5EF4-FFF2-40B4-BE49-F238E27FC236}">
                <a16:creationId xmlns:a16="http://schemas.microsoft.com/office/drawing/2014/main" id="{FA20AF07-DDAA-4C3B-B7A9-A0CFC096BDA9}"/>
              </a:ext>
            </a:extLst>
          </p:cNvPr>
          <p:cNvSpPr txBox="1"/>
          <p:nvPr/>
        </p:nvSpPr>
        <p:spPr>
          <a:xfrm>
            <a:off x="5340046" y="2418932"/>
            <a:ext cx="6251541" cy="2677656"/>
          </a:xfrm>
          <a:prstGeom prst="rect">
            <a:avLst/>
          </a:prstGeom>
          <a:noFill/>
        </p:spPr>
        <p:txBody>
          <a:bodyPr wrap="square" rtlCol="0">
            <a:spAutoFit/>
          </a:bodyPr>
          <a:lstStyle/>
          <a:p>
            <a:pPr marL="342900" indent="-342900">
              <a:buFont typeface="Arial" panose="020B0604020202020204" pitchFamily="34" charset="0"/>
              <a:buChar char="•"/>
            </a:pPr>
            <a:r>
              <a:rPr lang="en-GB" sz="2800" dirty="0">
                <a:solidFill>
                  <a:schemeClr val="accent4">
                    <a:lumMod val="20000"/>
                    <a:lumOff val="80000"/>
                  </a:schemeClr>
                </a:solidFill>
                <a:latin typeface="Candara Light" panose="020E0502030303020204" pitchFamily="34" charset="0"/>
                <a:ea typeface="Yu Gothic UI Semilight" panose="020B0400000000000000" pitchFamily="34" charset="-128"/>
                <a:cs typeface="MV Boli" panose="02000500030200090000" pitchFamily="2" charset="0"/>
              </a:rPr>
              <a:t>Be curious about their worries</a:t>
            </a:r>
          </a:p>
          <a:p>
            <a:pPr marL="342900" indent="-342900">
              <a:buFont typeface="Arial" panose="020B0604020202020204" pitchFamily="34" charset="0"/>
              <a:buChar char="•"/>
            </a:pPr>
            <a:r>
              <a:rPr lang="en-GB" sz="2800" dirty="0">
                <a:solidFill>
                  <a:schemeClr val="accent4">
                    <a:lumMod val="20000"/>
                    <a:lumOff val="80000"/>
                  </a:schemeClr>
                </a:solidFill>
                <a:latin typeface="Candara Light" panose="020E0502030303020204" pitchFamily="34" charset="0"/>
                <a:ea typeface="Yu Gothic UI Semilight" panose="020B0400000000000000" pitchFamily="34" charset="-128"/>
                <a:cs typeface="MV Boli" panose="02000500030200090000" pitchFamily="2" charset="0"/>
              </a:rPr>
              <a:t>Normalise and empathise</a:t>
            </a:r>
          </a:p>
          <a:p>
            <a:pPr marL="342900" indent="-342900">
              <a:buFont typeface="Arial" panose="020B0604020202020204" pitchFamily="34" charset="0"/>
              <a:buChar char="•"/>
            </a:pPr>
            <a:r>
              <a:rPr lang="en-GB" sz="2800" dirty="0">
                <a:solidFill>
                  <a:schemeClr val="accent4">
                    <a:lumMod val="20000"/>
                    <a:lumOff val="80000"/>
                  </a:schemeClr>
                </a:solidFill>
                <a:latin typeface="Candara Light" panose="020E0502030303020204" pitchFamily="34" charset="0"/>
                <a:ea typeface="Yu Gothic UI Semilight" panose="020B0400000000000000" pitchFamily="34" charset="-128"/>
                <a:cs typeface="MV Boli" panose="02000500030200090000" pitchFamily="2" charset="0"/>
              </a:rPr>
              <a:t>Reduce the reassurance that you give to encourage independent thinking</a:t>
            </a:r>
          </a:p>
          <a:p>
            <a:pPr marL="342900" indent="-342900">
              <a:buFont typeface="Arial" panose="020B0604020202020204" pitchFamily="34" charset="0"/>
              <a:buChar char="•"/>
            </a:pPr>
            <a:r>
              <a:rPr lang="en-GB" sz="2800" dirty="0">
                <a:solidFill>
                  <a:schemeClr val="accent4">
                    <a:lumMod val="20000"/>
                    <a:lumOff val="80000"/>
                  </a:schemeClr>
                </a:solidFill>
                <a:latin typeface="Candara Light" panose="020E0502030303020204" pitchFamily="34" charset="0"/>
                <a:ea typeface="Yu Gothic UI Semilight" panose="020B0400000000000000" pitchFamily="34" charset="-128"/>
                <a:cs typeface="MV Boli" panose="02000500030200090000" pitchFamily="2" charset="0"/>
              </a:rPr>
              <a:t>Be a role model</a:t>
            </a:r>
          </a:p>
          <a:p>
            <a:pPr marL="342900" indent="-342900">
              <a:buFont typeface="Arial" panose="020B0604020202020204" pitchFamily="34" charset="0"/>
              <a:buChar char="•"/>
            </a:pPr>
            <a:endParaRPr lang="en-GB" sz="2800" dirty="0">
              <a:solidFill>
                <a:schemeClr val="accent4">
                  <a:lumMod val="20000"/>
                  <a:lumOff val="80000"/>
                </a:schemeClr>
              </a:solidFill>
              <a:latin typeface="Candara Light" panose="020E0502030303020204" pitchFamily="34" charset="0"/>
              <a:ea typeface="Yu Gothic UI Semilight" panose="020B0400000000000000" pitchFamily="34" charset="-128"/>
              <a:cs typeface="MV Boli" panose="02000500030200090000" pitchFamily="2" charset="0"/>
            </a:endParaRPr>
          </a:p>
        </p:txBody>
      </p:sp>
    </p:spTree>
    <p:extLst>
      <p:ext uri="{BB962C8B-B14F-4D97-AF65-F5344CB8AC3E}">
        <p14:creationId xmlns:p14="http://schemas.microsoft.com/office/powerpoint/2010/main" val="527734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8364F-E34F-4186-8354-7F5A31294D1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9F09226-C470-4C1E-AD6B-2413E18A056A}"/>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B1F41A10-0AB5-4DE6-9A30-F8D02F711AA3}"/>
              </a:ext>
            </a:extLst>
          </p:cNvPr>
          <p:cNvPicPr>
            <a:picLocks noChangeAspect="1"/>
          </p:cNvPicPr>
          <p:nvPr/>
        </p:nvPicPr>
        <p:blipFill>
          <a:blip r:embed="rId3"/>
          <a:stretch>
            <a:fillRect/>
          </a:stretch>
        </p:blipFill>
        <p:spPr>
          <a:xfrm>
            <a:off x="0" y="0"/>
            <a:ext cx="12192000" cy="6886222"/>
          </a:xfrm>
          <a:prstGeom prst="rect">
            <a:avLst/>
          </a:prstGeom>
        </p:spPr>
      </p:pic>
      <p:sp>
        <p:nvSpPr>
          <p:cNvPr id="5" name="TextBox 4">
            <a:extLst>
              <a:ext uri="{FF2B5EF4-FFF2-40B4-BE49-F238E27FC236}">
                <a16:creationId xmlns:a16="http://schemas.microsoft.com/office/drawing/2014/main" id="{F8F5AFEC-5248-4569-AEB1-9D59E18F5993}"/>
              </a:ext>
            </a:extLst>
          </p:cNvPr>
          <p:cNvSpPr txBox="1"/>
          <p:nvPr/>
        </p:nvSpPr>
        <p:spPr>
          <a:xfrm>
            <a:off x="4462585" y="1440904"/>
            <a:ext cx="7720552" cy="1446550"/>
          </a:xfrm>
          <a:prstGeom prst="rect">
            <a:avLst/>
          </a:prstGeom>
          <a:noFill/>
        </p:spPr>
        <p:txBody>
          <a:bodyPr wrap="square" rtlCol="0">
            <a:spAutoFit/>
          </a:bodyPr>
          <a:lstStyle/>
          <a:p>
            <a:pPr algn="ctr"/>
            <a:r>
              <a:rPr lang="en-GB" sz="4400" b="1" dirty="0">
                <a:solidFill>
                  <a:schemeClr val="accent4">
                    <a:lumMod val="20000"/>
                    <a:lumOff val="80000"/>
                  </a:schemeClr>
                </a:solidFill>
                <a:latin typeface="MV Boli" panose="02000500030200090000" pitchFamily="2" charset="0"/>
                <a:ea typeface="Segoe UI Black" panose="020B0A02040204020203" pitchFamily="34" charset="0"/>
                <a:cs typeface="MV Boli" panose="02000500030200090000" pitchFamily="2" charset="0"/>
              </a:rPr>
              <a:t>Take Steps to Improve Confidence and Resilience</a:t>
            </a:r>
          </a:p>
        </p:txBody>
      </p:sp>
      <p:sp>
        <p:nvSpPr>
          <p:cNvPr id="7" name="TextBox 6">
            <a:extLst>
              <a:ext uri="{FF2B5EF4-FFF2-40B4-BE49-F238E27FC236}">
                <a16:creationId xmlns:a16="http://schemas.microsoft.com/office/drawing/2014/main" id="{FA20AF07-DDAA-4C3B-B7A9-A0CFC096BDA9}"/>
              </a:ext>
            </a:extLst>
          </p:cNvPr>
          <p:cNvSpPr txBox="1"/>
          <p:nvPr/>
        </p:nvSpPr>
        <p:spPr>
          <a:xfrm>
            <a:off x="5378146" y="3022391"/>
            <a:ext cx="6251541" cy="3539430"/>
          </a:xfrm>
          <a:prstGeom prst="rect">
            <a:avLst/>
          </a:prstGeom>
          <a:noFill/>
        </p:spPr>
        <p:txBody>
          <a:bodyPr wrap="square" rtlCol="0">
            <a:spAutoFit/>
          </a:bodyPr>
          <a:lstStyle/>
          <a:p>
            <a:pPr marL="342900" indent="-342900">
              <a:buFont typeface="Arial" panose="020B0604020202020204" pitchFamily="34" charset="0"/>
              <a:buChar char="•"/>
            </a:pPr>
            <a:r>
              <a:rPr lang="en-GB" sz="2800" dirty="0">
                <a:solidFill>
                  <a:schemeClr val="accent4">
                    <a:lumMod val="20000"/>
                    <a:lumOff val="80000"/>
                  </a:schemeClr>
                </a:solidFill>
                <a:latin typeface="Candara Light" panose="020E0502030303020204" pitchFamily="34" charset="0"/>
                <a:ea typeface="Yu Gothic UI Semilight" panose="020B0400000000000000" pitchFamily="34" charset="-128"/>
                <a:cs typeface="MV Boli" panose="02000500030200090000" pitchFamily="2" charset="0"/>
              </a:rPr>
              <a:t>Encourage independent behaviour</a:t>
            </a:r>
          </a:p>
          <a:p>
            <a:pPr marL="342900" indent="-342900">
              <a:buFont typeface="Arial" panose="020B0604020202020204" pitchFamily="34" charset="0"/>
              <a:buChar char="•"/>
            </a:pPr>
            <a:r>
              <a:rPr lang="en-GB" sz="2800" dirty="0">
                <a:solidFill>
                  <a:schemeClr val="accent4">
                    <a:lumMod val="20000"/>
                    <a:lumOff val="80000"/>
                  </a:schemeClr>
                </a:solidFill>
                <a:latin typeface="Candara Light" panose="020E0502030303020204" pitchFamily="34" charset="0"/>
                <a:ea typeface="Yu Gothic UI Semilight" panose="020B0400000000000000" pitchFamily="34" charset="-128"/>
                <a:cs typeface="MV Boli" panose="02000500030200090000" pitchFamily="2" charset="0"/>
              </a:rPr>
              <a:t>Encourage them to try new or challenging things</a:t>
            </a:r>
          </a:p>
          <a:p>
            <a:pPr marL="342900" indent="-342900">
              <a:buFont typeface="Arial" panose="020B0604020202020204" pitchFamily="34" charset="0"/>
              <a:buChar char="•"/>
            </a:pPr>
            <a:r>
              <a:rPr lang="en-GB" sz="2800" dirty="0">
                <a:solidFill>
                  <a:schemeClr val="accent4">
                    <a:lumMod val="20000"/>
                    <a:lumOff val="80000"/>
                  </a:schemeClr>
                </a:solidFill>
                <a:latin typeface="Candara Light" panose="020E0502030303020204" pitchFamily="34" charset="0"/>
                <a:ea typeface="Yu Gothic UI Semilight" panose="020B0400000000000000" pitchFamily="34" charset="-128"/>
                <a:cs typeface="MV Boli" panose="02000500030200090000" pitchFamily="2" charset="0"/>
              </a:rPr>
              <a:t>Use praise and rewards when they are brave or try new things</a:t>
            </a:r>
          </a:p>
          <a:p>
            <a:pPr marL="342900" indent="-342900">
              <a:buFont typeface="Arial" panose="020B0604020202020204" pitchFamily="34" charset="0"/>
              <a:buChar char="•"/>
            </a:pPr>
            <a:r>
              <a:rPr lang="en-GB" sz="2800" dirty="0">
                <a:solidFill>
                  <a:schemeClr val="accent4">
                    <a:lumMod val="20000"/>
                    <a:lumOff val="80000"/>
                  </a:schemeClr>
                </a:solidFill>
                <a:latin typeface="Candara Light" panose="020E0502030303020204" pitchFamily="34" charset="0"/>
                <a:ea typeface="Yu Gothic UI Semilight" panose="020B0400000000000000" pitchFamily="34" charset="-128"/>
                <a:cs typeface="MV Boli" panose="02000500030200090000" pitchFamily="2" charset="0"/>
              </a:rPr>
              <a:t>Try to encourage brave behaviour instead of avoidance where possible</a:t>
            </a:r>
          </a:p>
          <a:p>
            <a:pPr marL="342900" indent="-342900">
              <a:buFont typeface="Arial" panose="020B0604020202020204" pitchFamily="34" charset="0"/>
              <a:buChar char="•"/>
            </a:pPr>
            <a:endParaRPr lang="en-GB" sz="2800" dirty="0">
              <a:solidFill>
                <a:schemeClr val="accent4">
                  <a:lumMod val="20000"/>
                  <a:lumOff val="80000"/>
                </a:schemeClr>
              </a:solidFill>
              <a:latin typeface="Candara Light" panose="020E0502030303020204" pitchFamily="34" charset="0"/>
              <a:ea typeface="Yu Gothic UI Semilight" panose="020B0400000000000000" pitchFamily="34" charset="-128"/>
              <a:cs typeface="MV Boli" panose="02000500030200090000" pitchFamily="2" charset="0"/>
            </a:endParaRPr>
          </a:p>
        </p:txBody>
      </p:sp>
    </p:spTree>
    <p:extLst>
      <p:ext uri="{BB962C8B-B14F-4D97-AF65-F5344CB8AC3E}">
        <p14:creationId xmlns:p14="http://schemas.microsoft.com/office/powerpoint/2010/main" val="1932288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961EB-B26E-48DD-8FD0-55E936B91ED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1FD3AAA-3A5F-4A71-964E-7A960DCCA4D2}"/>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93E9AB65-1A83-422D-A776-EEBC3D0F3F57}"/>
              </a:ext>
            </a:extLst>
          </p:cNvPr>
          <p:cNvPicPr>
            <a:picLocks noChangeAspect="1"/>
          </p:cNvPicPr>
          <p:nvPr/>
        </p:nvPicPr>
        <p:blipFill>
          <a:blip r:embed="rId2"/>
          <a:stretch>
            <a:fillRect/>
          </a:stretch>
        </p:blipFill>
        <p:spPr>
          <a:xfrm>
            <a:off x="0" y="-9427"/>
            <a:ext cx="12251792" cy="6867427"/>
          </a:xfrm>
          <a:prstGeom prst="rect">
            <a:avLst/>
          </a:prstGeom>
        </p:spPr>
      </p:pic>
      <p:sp>
        <p:nvSpPr>
          <p:cNvPr id="8" name="TextBox 7">
            <a:extLst>
              <a:ext uri="{FF2B5EF4-FFF2-40B4-BE49-F238E27FC236}">
                <a16:creationId xmlns:a16="http://schemas.microsoft.com/office/drawing/2014/main" id="{15D7148B-C7B5-4393-AC9E-31D0CD6751D7}"/>
              </a:ext>
            </a:extLst>
          </p:cNvPr>
          <p:cNvSpPr txBox="1"/>
          <p:nvPr/>
        </p:nvSpPr>
        <p:spPr>
          <a:xfrm>
            <a:off x="5715103" y="1900792"/>
            <a:ext cx="6233474" cy="3046988"/>
          </a:xfrm>
          <a:prstGeom prst="rect">
            <a:avLst/>
          </a:prstGeom>
          <a:noFill/>
        </p:spPr>
        <p:txBody>
          <a:bodyPr wrap="square" rtlCol="0">
            <a:spAutoFit/>
          </a:bodyPr>
          <a:lstStyle/>
          <a:p>
            <a:pPr algn="ctr"/>
            <a:r>
              <a:rPr lang="en-GB" sz="3200" b="1" dirty="0">
                <a:solidFill>
                  <a:schemeClr val="bg1"/>
                </a:solidFill>
                <a:latin typeface="MV Boli" panose="02000500030200090000" pitchFamily="2" charset="0"/>
                <a:ea typeface="Segoe UI Black" panose="020B0A02040204020203" pitchFamily="34" charset="0"/>
                <a:cs typeface="MV Boli" panose="02000500030200090000" pitchFamily="2" charset="0"/>
              </a:rPr>
              <a:t>Even if you don’t think your child is anxious now, you can begin using these strategies to prevent the onset of anxiety, and promote their confidence and resilience.</a:t>
            </a:r>
          </a:p>
        </p:txBody>
      </p:sp>
    </p:spTree>
    <p:extLst>
      <p:ext uri="{BB962C8B-B14F-4D97-AF65-F5344CB8AC3E}">
        <p14:creationId xmlns:p14="http://schemas.microsoft.com/office/powerpoint/2010/main" val="2054827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BD9C9-C306-4187-A600-9E0A64F4911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36DF858-8A23-4C35-816B-E600FB4B9FBF}"/>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1EDF14E6-840E-4781-84DC-17B50129128E}"/>
              </a:ext>
            </a:extLst>
          </p:cNvPr>
          <p:cNvPicPr>
            <a:picLocks noChangeAspect="1"/>
          </p:cNvPicPr>
          <p:nvPr/>
        </p:nvPicPr>
        <p:blipFill>
          <a:blip r:embed="rId2"/>
          <a:stretch>
            <a:fillRect/>
          </a:stretch>
        </p:blipFill>
        <p:spPr>
          <a:xfrm>
            <a:off x="0" y="-10011"/>
            <a:ext cx="12192000" cy="6878022"/>
          </a:xfrm>
          <a:prstGeom prst="rect">
            <a:avLst/>
          </a:prstGeom>
        </p:spPr>
      </p:pic>
      <p:sp>
        <p:nvSpPr>
          <p:cNvPr id="11" name="TextBox 10">
            <a:extLst>
              <a:ext uri="{FF2B5EF4-FFF2-40B4-BE49-F238E27FC236}">
                <a16:creationId xmlns:a16="http://schemas.microsoft.com/office/drawing/2014/main" id="{85F6D4B3-7615-40A2-8879-B324355853A9}"/>
              </a:ext>
            </a:extLst>
          </p:cNvPr>
          <p:cNvSpPr txBox="1"/>
          <p:nvPr/>
        </p:nvSpPr>
        <p:spPr>
          <a:xfrm>
            <a:off x="3065867" y="5126314"/>
            <a:ext cx="6736084" cy="1323439"/>
          </a:xfrm>
          <a:prstGeom prst="rect">
            <a:avLst/>
          </a:prstGeom>
          <a:noFill/>
          <a:ln w="38100">
            <a:noFill/>
          </a:ln>
        </p:spPr>
        <p:txBody>
          <a:bodyPr wrap="square" rtlCol="0">
            <a:spAutoFit/>
          </a:bodyPr>
          <a:lstStyle/>
          <a:p>
            <a:pPr algn="ctr"/>
            <a:r>
              <a:rPr lang="en-GB" sz="2000" b="1" dirty="0">
                <a:solidFill>
                  <a:schemeClr val="bg1"/>
                </a:solidFill>
                <a:latin typeface="Candara Light" panose="020E0502030303020204" pitchFamily="34" charset="0"/>
                <a:ea typeface="Yu Gothic UI Semilight" panose="020B0400000000000000" pitchFamily="34" charset="-128"/>
                <a:cs typeface="MV Boli" panose="02000500030200090000" pitchFamily="2" charset="0"/>
              </a:rPr>
              <a:t>Books:</a:t>
            </a:r>
          </a:p>
          <a:p>
            <a:pPr algn="ctr"/>
            <a:r>
              <a:rPr lang="en-GB" sz="2000" dirty="0">
                <a:solidFill>
                  <a:schemeClr val="bg1"/>
                </a:solidFill>
                <a:latin typeface="Candara Light" panose="020E0502030303020204" pitchFamily="34" charset="0"/>
                <a:ea typeface="Yu Gothic UI Semilight" panose="020B0400000000000000" pitchFamily="34" charset="-128"/>
                <a:cs typeface="MV Boli" panose="02000500030200090000" pitchFamily="2" charset="0"/>
              </a:rPr>
              <a:t>Helping Your Child with Fears and Worries by Cathy </a:t>
            </a:r>
            <a:r>
              <a:rPr lang="en-GB" sz="2000" dirty="0" err="1">
                <a:solidFill>
                  <a:schemeClr val="bg1"/>
                </a:solidFill>
                <a:latin typeface="Candara Light" panose="020E0502030303020204" pitchFamily="34" charset="0"/>
                <a:ea typeface="Yu Gothic UI Semilight" panose="020B0400000000000000" pitchFamily="34" charset="-128"/>
                <a:cs typeface="MV Boli" panose="02000500030200090000" pitchFamily="2" charset="0"/>
              </a:rPr>
              <a:t>Cresswell</a:t>
            </a:r>
            <a:r>
              <a:rPr lang="en-GB" sz="2000" dirty="0">
                <a:solidFill>
                  <a:schemeClr val="bg1"/>
                </a:solidFill>
                <a:latin typeface="Candara Light" panose="020E0502030303020204" pitchFamily="34" charset="0"/>
                <a:ea typeface="Yu Gothic UI Semilight" panose="020B0400000000000000" pitchFamily="34" charset="-128"/>
                <a:cs typeface="MV Boli" panose="02000500030200090000" pitchFamily="2" charset="0"/>
              </a:rPr>
              <a:t> and Lucy Willetts </a:t>
            </a:r>
          </a:p>
          <a:p>
            <a:pPr algn="ctr"/>
            <a:r>
              <a:rPr lang="en-GB" sz="2000" dirty="0">
                <a:solidFill>
                  <a:schemeClr val="bg1"/>
                </a:solidFill>
                <a:latin typeface="Candara Light" panose="020E0502030303020204" pitchFamily="34" charset="0"/>
                <a:ea typeface="Yu Gothic UI Semilight" panose="020B0400000000000000" pitchFamily="34" charset="-128"/>
                <a:cs typeface="MV Boli" panose="02000500030200090000" pitchFamily="2" charset="0"/>
              </a:rPr>
              <a:t>What To Do When You Worry Too Much by Dawn </a:t>
            </a:r>
            <a:r>
              <a:rPr lang="en-GB" sz="2000" dirty="0" err="1">
                <a:solidFill>
                  <a:schemeClr val="bg1"/>
                </a:solidFill>
                <a:latin typeface="Candara Light" panose="020E0502030303020204" pitchFamily="34" charset="0"/>
                <a:ea typeface="Yu Gothic UI Semilight" panose="020B0400000000000000" pitchFamily="34" charset="-128"/>
                <a:cs typeface="MV Boli" panose="02000500030200090000" pitchFamily="2" charset="0"/>
              </a:rPr>
              <a:t>Huebener</a:t>
            </a:r>
            <a:endParaRPr lang="en-GB" sz="2000" dirty="0">
              <a:solidFill>
                <a:schemeClr val="bg1"/>
              </a:solidFill>
              <a:latin typeface="Candara Light" panose="020E0502030303020204" pitchFamily="34" charset="0"/>
              <a:ea typeface="Yu Gothic UI Semilight" panose="020B0400000000000000" pitchFamily="34" charset="-128"/>
              <a:cs typeface="MV Boli" panose="02000500030200090000" pitchFamily="2" charset="0"/>
            </a:endParaRPr>
          </a:p>
        </p:txBody>
      </p:sp>
      <p:sp>
        <p:nvSpPr>
          <p:cNvPr id="12" name="TextBox 11">
            <a:extLst>
              <a:ext uri="{FF2B5EF4-FFF2-40B4-BE49-F238E27FC236}">
                <a16:creationId xmlns:a16="http://schemas.microsoft.com/office/drawing/2014/main" id="{A0662DD6-1AAE-437D-99D8-385373874EB6}"/>
              </a:ext>
            </a:extLst>
          </p:cNvPr>
          <p:cNvSpPr txBox="1"/>
          <p:nvPr/>
        </p:nvSpPr>
        <p:spPr>
          <a:xfrm>
            <a:off x="1030272" y="834827"/>
            <a:ext cx="7720552" cy="923330"/>
          </a:xfrm>
          <a:prstGeom prst="rect">
            <a:avLst/>
          </a:prstGeom>
          <a:noFill/>
        </p:spPr>
        <p:txBody>
          <a:bodyPr wrap="square" rtlCol="0">
            <a:spAutoFit/>
          </a:bodyPr>
          <a:lstStyle/>
          <a:p>
            <a:pPr algn="ctr"/>
            <a:r>
              <a:rPr lang="en-GB" sz="5400" b="1" dirty="0">
                <a:solidFill>
                  <a:schemeClr val="accent4">
                    <a:lumMod val="20000"/>
                    <a:lumOff val="80000"/>
                  </a:schemeClr>
                </a:solidFill>
                <a:latin typeface="MV Boli" panose="02000500030200090000" pitchFamily="2" charset="0"/>
                <a:ea typeface="Segoe UI Black" panose="020B0A02040204020203" pitchFamily="34" charset="0"/>
                <a:cs typeface="MV Boli" panose="02000500030200090000" pitchFamily="2" charset="0"/>
              </a:rPr>
              <a:t>Helpful Resources</a:t>
            </a:r>
          </a:p>
        </p:txBody>
      </p:sp>
      <p:sp>
        <p:nvSpPr>
          <p:cNvPr id="5" name="TextBox 4">
            <a:extLst>
              <a:ext uri="{FF2B5EF4-FFF2-40B4-BE49-F238E27FC236}">
                <a16:creationId xmlns:a16="http://schemas.microsoft.com/office/drawing/2014/main" id="{4EFC14E7-6B5A-4D46-8EAB-C4EB8A89C8A1}"/>
              </a:ext>
            </a:extLst>
          </p:cNvPr>
          <p:cNvSpPr txBox="1"/>
          <p:nvPr/>
        </p:nvSpPr>
        <p:spPr>
          <a:xfrm>
            <a:off x="-66927" y="2481917"/>
            <a:ext cx="3414984" cy="1938992"/>
          </a:xfrm>
          <a:prstGeom prst="rect">
            <a:avLst/>
          </a:prstGeom>
          <a:noFill/>
        </p:spPr>
        <p:txBody>
          <a:bodyPr wrap="square" rtlCol="0">
            <a:spAutoFit/>
          </a:bodyPr>
          <a:lstStyle/>
          <a:p>
            <a:pPr algn="ctr"/>
            <a:r>
              <a:rPr lang="en-GB" sz="2000" b="1" dirty="0">
                <a:solidFill>
                  <a:schemeClr val="bg1"/>
                </a:solidFill>
                <a:latin typeface="Candara Light" panose="020E0502030303020204" pitchFamily="34" charset="0"/>
                <a:ea typeface="Yu Gothic UI Semilight" panose="020B0400000000000000" pitchFamily="34" charset="-128"/>
                <a:cs typeface="MV Boli" panose="02000500030200090000" pitchFamily="2" charset="0"/>
              </a:rPr>
              <a:t>Apps:</a:t>
            </a:r>
          </a:p>
          <a:p>
            <a:pPr marL="101600" lvl="0" algn="ctr">
              <a:buSzPts val="2000"/>
            </a:pPr>
            <a:r>
              <a:rPr lang="en-GB" sz="2000" dirty="0">
                <a:solidFill>
                  <a:schemeClr val="bg1"/>
                </a:solidFill>
                <a:latin typeface="Candara Light" panose="020E0502030303020204" pitchFamily="34" charset="0"/>
                <a:ea typeface="Comfortaa"/>
                <a:cs typeface="Comfortaa"/>
                <a:sym typeface="Comfortaa"/>
              </a:rPr>
              <a:t>Mindshift</a:t>
            </a:r>
          </a:p>
          <a:p>
            <a:pPr marL="101600" lvl="0" algn="ctr">
              <a:buSzPts val="2000"/>
            </a:pPr>
            <a:r>
              <a:rPr lang="en-GB" sz="2000" dirty="0">
                <a:solidFill>
                  <a:schemeClr val="bg1"/>
                </a:solidFill>
                <a:latin typeface="Candara Light" panose="020E0502030303020204" pitchFamily="34" charset="0"/>
                <a:ea typeface="Comfortaa"/>
                <a:cs typeface="Comfortaa"/>
                <a:sym typeface="Comfortaa"/>
              </a:rPr>
              <a:t>Headspace</a:t>
            </a:r>
          </a:p>
          <a:p>
            <a:pPr marL="101600" lvl="0" algn="ctr">
              <a:buSzPts val="2000"/>
            </a:pPr>
            <a:r>
              <a:rPr lang="en-GB" sz="2000" dirty="0">
                <a:solidFill>
                  <a:schemeClr val="bg1"/>
                </a:solidFill>
                <a:latin typeface="Candara Light" panose="020E0502030303020204" pitchFamily="34" charset="0"/>
                <a:ea typeface="Comfortaa"/>
                <a:cs typeface="Comfortaa"/>
                <a:sym typeface="Comfortaa"/>
              </a:rPr>
              <a:t>Self help for anxiety management (SAM)</a:t>
            </a:r>
          </a:p>
          <a:p>
            <a:pPr marL="101600" lvl="0" algn="ctr">
              <a:buSzPts val="2000"/>
            </a:pPr>
            <a:r>
              <a:rPr lang="en-GB" sz="2000" dirty="0">
                <a:solidFill>
                  <a:schemeClr val="bg1"/>
                </a:solidFill>
                <a:latin typeface="Candara Light" panose="020E0502030303020204" pitchFamily="34" charset="0"/>
                <a:ea typeface="Comfortaa"/>
                <a:cs typeface="Comfortaa"/>
                <a:sym typeface="Comfortaa"/>
              </a:rPr>
              <a:t>Worry Box</a:t>
            </a:r>
          </a:p>
        </p:txBody>
      </p:sp>
      <p:pic>
        <p:nvPicPr>
          <p:cNvPr id="13" name="Google Shape;209;p29">
            <a:extLst>
              <a:ext uri="{FF2B5EF4-FFF2-40B4-BE49-F238E27FC236}">
                <a16:creationId xmlns:a16="http://schemas.microsoft.com/office/drawing/2014/main" id="{63B08B29-AB3C-44F3-BF64-39B0944F2441}"/>
              </a:ext>
            </a:extLst>
          </p:cNvPr>
          <p:cNvPicPr preferRelativeResize="0"/>
          <p:nvPr/>
        </p:nvPicPr>
        <p:blipFill>
          <a:blip r:embed="rId3">
            <a:alphaModFix/>
          </a:blip>
          <a:stretch>
            <a:fillRect/>
          </a:stretch>
        </p:blipFill>
        <p:spPr>
          <a:xfrm>
            <a:off x="3250096" y="2603314"/>
            <a:ext cx="1766947" cy="2397430"/>
          </a:xfrm>
          <a:prstGeom prst="rect">
            <a:avLst/>
          </a:prstGeom>
          <a:noFill/>
          <a:ln>
            <a:noFill/>
          </a:ln>
        </p:spPr>
      </p:pic>
      <p:sp>
        <p:nvSpPr>
          <p:cNvPr id="14" name="TextBox 13">
            <a:extLst>
              <a:ext uri="{FF2B5EF4-FFF2-40B4-BE49-F238E27FC236}">
                <a16:creationId xmlns:a16="http://schemas.microsoft.com/office/drawing/2014/main" id="{4CB60F06-51E1-4E64-B60A-7930BE2A1492}"/>
              </a:ext>
            </a:extLst>
          </p:cNvPr>
          <p:cNvSpPr txBox="1"/>
          <p:nvPr/>
        </p:nvSpPr>
        <p:spPr>
          <a:xfrm>
            <a:off x="4890548" y="3292280"/>
            <a:ext cx="3953397" cy="1015663"/>
          </a:xfrm>
          <a:prstGeom prst="rect">
            <a:avLst/>
          </a:prstGeom>
          <a:noFill/>
        </p:spPr>
        <p:txBody>
          <a:bodyPr wrap="square" rtlCol="0">
            <a:spAutoFit/>
          </a:bodyPr>
          <a:lstStyle/>
          <a:p>
            <a:pPr algn="ctr"/>
            <a:r>
              <a:rPr lang="en-GB" sz="2000" dirty="0">
                <a:solidFill>
                  <a:schemeClr val="bg1"/>
                </a:solidFill>
                <a:latin typeface="Candara Light" panose="020E0502030303020204" pitchFamily="34" charset="0"/>
                <a:ea typeface="Comfortaa"/>
                <a:cs typeface="Comfortaa"/>
                <a:sym typeface="Comfortaa"/>
              </a:rPr>
              <a:t>Hampshire CAMHS How To Beat Anxiety Workbook – www.hampshirecamhs.nhs.uk</a:t>
            </a:r>
          </a:p>
        </p:txBody>
      </p:sp>
      <p:pic>
        <p:nvPicPr>
          <p:cNvPr id="15" name="Google Shape;208;p29">
            <a:extLst>
              <a:ext uri="{FF2B5EF4-FFF2-40B4-BE49-F238E27FC236}">
                <a16:creationId xmlns:a16="http://schemas.microsoft.com/office/drawing/2014/main" id="{930760D7-72A2-4B76-816D-129377B1BDF4}"/>
              </a:ext>
            </a:extLst>
          </p:cNvPr>
          <p:cNvPicPr preferRelativeResize="0"/>
          <p:nvPr/>
        </p:nvPicPr>
        <p:blipFill>
          <a:blip r:embed="rId4">
            <a:alphaModFix/>
          </a:blip>
          <a:stretch>
            <a:fillRect/>
          </a:stretch>
        </p:blipFill>
        <p:spPr>
          <a:xfrm>
            <a:off x="9953502" y="4307943"/>
            <a:ext cx="1629747" cy="2285483"/>
          </a:xfrm>
          <a:prstGeom prst="rect">
            <a:avLst/>
          </a:prstGeom>
          <a:noFill/>
          <a:ln>
            <a:noFill/>
          </a:ln>
        </p:spPr>
      </p:pic>
    </p:spTree>
    <p:extLst>
      <p:ext uri="{BB962C8B-B14F-4D97-AF65-F5344CB8AC3E}">
        <p14:creationId xmlns:p14="http://schemas.microsoft.com/office/powerpoint/2010/main" val="3874198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5D4EF-44C0-4F69-A41E-094820EDDBC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A7C5DEA-6EB1-4AA4-9054-37DD3B08F5B0}"/>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591FED06-4BEE-4BD0-8E24-99A2DC6268C3}"/>
              </a:ext>
            </a:extLst>
          </p:cNvPr>
          <p:cNvPicPr>
            <a:picLocks noChangeAspect="1"/>
          </p:cNvPicPr>
          <p:nvPr/>
        </p:nvPicPr>
        <p:blipFill>
          <a:blip r:embed="rId2"/>
          <a:stretch>
            <a:fillRect/>
          </a:stretch>
        </p:blipFill>
        <p:spPr>
          <a:xfrm>
            <a:off x="-1" y="0"/>
            <a:ext cx="12273699" cy="6919974"/>
          </a:xfrm>
          <a:prstGeom prst="rect">
            <a:avLst/>
          </a:prstGeom>
        </p:spPr>
      </p:pic>
      <p:sp>
        <p:nvSpPr>
          <p:cNvPr id="5" name="TextBox 4">
            <a:extLst>
              <a:ext uri="{FF2B5EF4-FFF2-40B4-BE49-F238E27FC236}">
                <a16:creationId xmlns:a16="http://schemas.microsoft.com/office/drawing/2014/main" id="{3672E6A2-2820-420A-9174-837BC0F636F3}"/>
              </a:ext>
            </a:extLst>
          </p:cNvPr>
          <p:cNvSpPr txBox="1"/>
          <p:nvPr/>
        </p:nvSpPr>
        <p:spPr>
          <a:xfrm>
            <a:off x="3442353" y="681037"/>
            <a:ext cx="8157328" cy="1323439"/>
          </a:xfrm>
          <a:prstGeom prst="rect">
            <a:avLst/>
          </a:prstGeom>
          <a:noFill/>
        </p:spPr>
        <p:txBody>
          <a:bodyPr wrap="square" rtlCol="0">
            <a:spAutoFit/>
          </a:bodyPr>
          <a:lstStyle/>
          <a:p>
            <a:pPr algn="ctr"/>
            <a:r>
              <a:rPr lang="en-GB" sz="8000" b="1" dirty="0">
                <a:solidFill>
                  <a:schemeClr val="accent4">
                    <a:lumMod val="20000"/>
                    <a:lumOff val="80000"/>
                  </a:schemeClr>
                </a:solidFill>
                <a:latin typeface="MV Boli" panose="02000500030200090000" pitchFamily="2" charset="0"/>
                <a:ea typeface="Segoe UI Black" panose="020B0A02040204020203" pitchFamily="34" charset="0"/>
                <a:cs typeface="MV Boli" panose="02000500030200090000" pitchFamily="2" charset="0"/>
              </a:rPr>
              <a:t>Agenda</a:t>
            </a:r>
          </a:p>
        </p:txBody>
      </p:sp>
      <p:sp>
        <p:nvSpPr>
          <p:cNvPr id="6" name="TextBox 5">
            <a:extLst>
              <a:ext uri="{FF2B5EF4-FFF2-40B4-BE49-F238E27FC236}">
                <a16:creationId xmlns:a16="http://schemas.microsoft.com/office/drawing/2014/main" id="{836AC5D7-E5C6-422B-97E6-F6B516CC5262}"/>
              </a:ext>
            </a:extLst>
          </p:cNvPr>
          <p:cNvSpPr txBox="1"/>
          <p:nvPr/>
        </p:nvSpPr>
        <p:spPr>
          <a:xfrm>
            <a:off x="5200847" y="2102682"/>
            <a:ext cx="6612902" cy="3046988"/>
          </a:xfrm>
          <a:prstGeom prst="rect">
            <a:avLst/>
          </a:prstGeom>
          <a:noFill/>
        </p:spPr>
        <p:txBody>
          <a:bodyPr wrap="square" rtlCol="0">
            <a:spAutoFit/>
          </a:bodyPr>
          <a:lstStyle/>
          <a:p>
            <a:pPr marL="457200" indent="-457200">
              <a:buFont typeface="+mj-lt"/>
              <a:buAutoNum type="arabicPeriod"/>
            </a:pPr>
            <a:r>
              <a:rPr lang="en-GB" sz="2400" dirty="0">
                <a:solidFill>
                  <a:schemeClr val="accent4">
                    <a:lumMod val="60000"/>
                    <a:lumOff val="40000"/>
                  </a:schemeClr>
                </a:solidFill>
                <a:latin typeface="Candara Light" panose="020E0502030303020204" pitchFamily="34" charset="0"/>
                <a:ea typeface="Yu Gothic UI Semilight" panose="020B0400000000000000" pitchFamily="34" charset="-128"/>
                <a:cs typeface="MV Boli" panose="02000500030200090000" pitchFamily="2" charset="0"/>
              </a:rPr>
              <a:t>Welcome</a:t>
            </a:r>
          </a:p>
          <a:p>
            <a:pPr marL="457200" indent="-457200">
              <a:buFont typeface="+mj-lt"/>
              <a:buAutoNum type="arabicPeriod"/>
            </a:pPr>
            <a:r>
              <a:rPr lang="en-GB" sz="2400" dirty="0">
                <a:solidFill>
                  <a:schemeClr val="accent4">
                    <a:lumMod val="60000"/>
                    <a:lumOff val="40000"/>
                  </a:schemeClr>
                </a:solidFill>
                <a:latin typeface="Candara Light" panose="020E0502030303020204" pitchFamily="34" charset="0"/>
                <a:ea typeface="Yu Gothic UI Semilight" panose="020B0400000000000000" pitchFamily="34" charset="-128"/>
                <a:cs typeface="MV Boli" panose="02000500030200090000" pitchFamily="2" charset="0"/>
              </a:rPr>
              <a:t>What is anxiety?</a:t>
            </a:r>
          </a:p>
          <a:p>
            <a:pPr marL="457200" indent="-457200">
              <a:buFont typeface="+mj-lt"/>
              <a:buAutoNum type="arabicPeriod"/>
            </a:pPr>
            <a:r>
              <a:rPr lang="en-GB" sz="2400" dirty="0">
                <a:solidFill>
                  <a:schemeClr val="accent4">
                    <a:lumMod val="60000"/>
                    <a:lumOff val="40000"/>
                  </a:schemeClr>
                </a:solidFill>
                <a:latin typeface="Candara Light" panose="020E0502030303020204" pitchFamily="34" charset="0"/>
                <a:ea typeface="Yu Gothic UI Semilight" panose="020B0400000000000000" pitchFamily="34" charset="-128"/>
                <a:cs typeface="MV Boli" panose="02000500030200090000" pitchFamily="2" charset="0"/>
              </a:rPr>
              <a:t>When &amp; why does anxiety become a problem?</a:t>
            </a:r>
          </a:p>
          <a:p>
            <a:pPr marL="457200" indent="-457200">
              <a:buFont typeface="+mj-lt"/>
              <a:buAutoNum type="arabicPeriod"/>
            </a:pPr>
            <a:r>
              <a:rPr lang="en-GB" sz="2400" dirty="0">
                <a:solidFill>
                  <a:schemeClr val="accent4">
                    <a:lumMod val="60000"/>
                    <a:lumOff val="40000"/>
                  </a:schemeClr>
                </a:solidFill>
                <a:latin typeface="Candara Light" panose="020E0502030303020204" pitchFamily="34" charset="0"/>
                <a:ea typeface="Yu Gothic UI Semilight" panose="020B0400000000000000" pitchFamily="34" charset="-128"/>
                <a:cs typeface="MV Boli" panose="02000500030200090000" pitchFamily="2" charset="0"/>
              </a:rPr>
              <a:t>Anxiety disorders</a:t>
            </a:r>
          </a:p>
          <a:p>
            <a:pPr marL="457200" indent="-457200">
              <a:buFont typeface="+mj-lt"/>
              <a:buAutoNum type="arabicPeriod"/>
            </a:pPr>
            <a:r>
              <a:rPr lang="en-GB" sz="2400" dirty="0">
                <a:solidFill>
                  <a:schemeClr val="accent4">
                    <a:lumMod val="60000"/>
                    <a:lumOff val="40000"/>
                  </a:schemeClr>
                </a:solidFill>
                <a:latin typeface="Candara Light" panose="020E0502030303020204" pitchFamily="34" charset="0"/>
                <a:ea typeface="Yu Gothic UI Semilight" panose="020B0400000000000000" pitchFamily="34" charset="-128"/>
                <a:cs typeface="MV Boli" panose="02000500030200090000" pitchFamily="2" charset="0"/>
              </a:rPr>
              <a:t>Causes of anxiety</a:t>
            </a:r>
          </a:p>
          <a:p>
            <a:pPr marL="457200" indent="-457200">
              <a:buFont typeface="+mj-lt"/>
              <a:buAutoNum type="arabicPeriod"/>
            </a:pPr>
            <a:r>
              <a:rPr lang="en-GB" sz="2400" dirty="0">
                <a:solidFill>
                  <a:schemeClr val="accent4">
                    <a:lumMod val="60000"/>
                    <a:lumOff val="40000"/>
                  </a:schemeClr>
                </a:solidFill>
                <a:latin typeface="Candara Light" panose="020E0502030303020204" pitchFamily="34" charset="0"/>
                <a:ea typeface="Yu Gothic UI Semilight" panose="020B0400000000000000" pitchFamily="34" charset="-128"/>
                <a:cs typeface="MV Boli" panose="02000500030200090000" pitchFamily="2" charset="0"/>
              </a:rPr>
              <a:t>Maintenance of anxiety</a:t>
            </a:r>
          </a:p>
          <a:p>
            <a:pPr marL="457200" indent="-457200">
              <a:buFont typeface="+mj-lt"/>
              <a:buAutoNum type="arabicPeriod"/>
            </a:pPr>
            <a:r>
              <a:rPr lang="en-GB" sz="2400" dirty="0">
                <a:solidFill>
                  <a:schemeClr val="accent4">
                    <a:lumMod val="60000"/>
                    <a:lumOff val="40000"/>
                  </a:schemeClr>
                </a:solidFill>
                <a:latin typeface="Candara Light" panose="020E0502030303020204" pitchFamily="34" charset="0"/>
                <a:ea typeface="Yu Gothic UI Semilight" panose="020B0400000000000000" pitchFamily="34" charset="-128"/>
                <a:cs typeface="MV Boli" panose="02000500030200090000" pitchFamily="2" charset="0"/>
              </a:rPr>
              <a:t>How to help your child</a:t>
            </a:r>
          </a:p>
          <a:p>
            <a:pPr marL="457200" indent="-457200">
              <a:buFont typeface="+mj-lt"/>
              <a:buAutoNum type="arabicPeriod"/>
            </a:pPr>
            <a:r>
              <a:rPr lang="en-GB" sz="2400" dirty="0">
                <a:solidFill>
                  <a:schemeClr val="accent4">
                    <a:lumMod val="60000"/>
                    <a:lumOff val="40000"/>
                  </a:schemeClr>
                </a:solidFill>
                <a:latin typeface="Candara Light" panose="020E0502030303020204" pitchFamily="34" charset="0"/>
                <a:ea typeface="Yu Gothic UI Semilight" panose="020B0400000000000000" pitchFamily="34" charset="-128"/>
                <a:cs typeface="MV Boli" panose="02000500030200090000" pitchFamily="2" charset="0"/>
              </a:rPr>
              <a:t>Helpful resources</a:t>
            </a:r>
          </a:p>
        </p:txBody>
      </p:sp>
    </p:spTree>
    <p:extLst>
      <p:ext uri="{BB962C8B-B14F-4D97-AF65-F5344CB8AC3E}">
        <p14:creationId xmlns:p14="http://schemas.microsoft.com/office/powerpoint/2010/main" val="3882807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9B196-B747-4D6F-B1D9-B2C2EA96220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11C1FFC-FE5A-4524-892B-82768CF08796}"/>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D1BB8FB7-566A-4CCF-9195-51BCCF813688}"/>
              </a:ext>
            </a:extLst>
          </p:cNvPr>
          <p:cNvPicPr>
            <a:picLocks noChangeAspect="1"/>
          </p:cNvPicPr>
          <p:nvPr/>
        </p:nvPicPr>
        <p:blipFill>
          <a:blip r:embed="rId3"/>
          <a:stretch>
            <a:fillRect/>
          </a:stretch>
        </p:blipFill>
        <p:spPr>
          <a:xfrm>
            <a:off x="0" y="-1"/>
            <a:ext cx="12192000" cy="6883341"/>
          </a:xfrm>
          <a:prstGeom prst="rect">
            <a:avLst/>
          </a:prstGeom>
        </p:spPr>
      </p:pic>
      <p:sp>
        <p:nvSpPr>
          <p:cNvPr id="5" name="TextBox 4">
            <a:extLst>
              <a:ext uri="{FF2B5EF4-FFF2-40B4-BE49-F238E27FC236}">
                <a16:creationId xmlns:a16="http://schemas.microsoft.com/office/drawing/2014/main" id="{643FA714-B7CD-43CB-9FDE-03C0232565C8}"/>
              </a:ext>
            </a:extLst>
          </p:cNvPr>
          <p:cNvSpPr txBox="1"/>
          <p:nvPr/>
        </p:nvSpPr>
        <p:spPr>
          <a:xfrm>
            <a:off x="1071513" y="1200369"/>
            <a:ext cx="10048973" cy="923330"/>
          </a:xfrm>
          <a:prstGeom prst="rect">
            <a:avLst/>
          </a:prstGeom>
          <a:noFill/>
        </p:spPr>
        <p:txBody>
          <a:bodyPr wrap="square" rtlCol="0">
            <a:spAutoFit/>
          </a:bodyPr>
          <a:lstStyle/>
          <a:p>
            <a:pPr algn="ctr"/>
            <a:r>
              <a:rPr lang="en-GB" sz="5400" b="1" dirty="0">
                <a:solidFill>
                  <a:schemeClr val="accent4">
                    <a:lumMod val="20000"/>
                    <a:lumOff val="80000"/>
                  </a:schemeClr>
                </a:solidFill>
                <a:latin typeface="MV Boli" panose="02000500030200090000" pitchFamily="2" charset="0"/>
                <a:ea typeface="Segoe UI Black" panose="020B0A02040204020203" pitchFamily="34" charset="0"/>
                <a:cs typeface="MV Boli" panose="02000500030200090000" pitchFamily="2" charset="0"/>
              </a:rPr>
              <a:t>If you need further help…</a:t>
            </a:r>
          </a:p>
        </p:txBody>
      </p:sp>
      <p:sp>
        <p:nvSpPr>
          <p:cNvPr id="7" name="TextBox 6">
            <a:extLst>
              <a:ext uri="{FF2B5EF4-FFF2-40B4-BE49-F238E27FC236}">
                <a16:creationId xmlns:a16="http://schemas.microsoft.com/office/drawing/2014/main" id="{70095335-062F-4831-BEAF-D588D7CB7ECE}"/>
              </a:ext>
            </a:extLst>
          </p:cNvPr>
          <p:cNvSpPr txBox="1"/>
          <p:nvPr/>
        </p:nvSpPr>
        <p:spPr>
          <a:xfrm>
            <a:off x="2388687" y="2258636"/>
            <a:ext cx="7414624" cy="769441"/>
          </a:xfrm>
          <a:prstGeom prst="rect">
            <a:avLst/>
          </a:prstGeom>
          <a:noFill/>
        </p:spPr>
        <p:txBody>
          <a:bodyPr wrap="square" rtlCol="0">
            <a:spAutoFit/>
          </a:bodyPr>
          <a:lstStyle/>
          <a:p>
            <a:pPr algn="ctr"/>
            <a:r>
              <a:rPr lang="en-GB" sz="2200" dirty="0">
                <a:solidFill>
                  <a:schemeClr val="accent4">
                    <a:lumMod val="20000"/>
                    <a:lumOff val="80000"/>
                  </a:schemeClr>
                </a:solidFill>
                <a:latin typeface="Candara Light" panose="020E0502030303020204" pitchFamily="34" charset="0"/>
                <a:ea typeface="Yu Gothic UI Semilight" panose="020B0400000000000000" pitchFamily="34" charset="-128"/>
                <a:cs typeface="MV Boli" panose="02000500030200090000" pitchFamily="2" charset="0"/>
              </a:rPr>
              <a:t>You can speak to your school’s Mental Health Lead about a potential referral to the Mental Health Support Team.</a:t>
            </a:r>
          </a:p>
        </p:txBody>
      </p:sp>
    </p:spTree>
    <p:extLst>
      <p:ext uri="{BB962C8B-B14F-4D97-AF65-F5344CB8AC3E}">
        <p14:creationId xmlns:p14="http://schemas.microsoft.com/office/powerpoint/2010/main" val="2274163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B23F0-F73D-421D-8A67-86DC7D30E86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6E78FB8-7C62-490D-9811-9AEC010DA53C}"/>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1E2C31D8-B82F-4FFB-9D5C-73CED084574C}"/>
              </a:ext>
            </a:extLst>
          </p:cNvPr>
          <p:cNvPicPr>
            <a:picLocks noChangeAspect="1"/>
          </p:cNvPicPr>
          <p:nvPr/>
        </p:nvPicPr>
        <p:blipFill>
          <a:blip r:embed="rId3"/>
          <a:stretch>
            <a:fillRect/>
          </a:stretch>
        </p:blipFill>
        <p:spPr>
          <a:xfrm>
            <a:off x="0" y="0"/>
            <a:ext cx="12288084" cy="6916192"/>
          </a:xfrm>
          <a:prstGeom prst="rect">
            <a:avLst/>
          </a:prstGeom>
        </p:spPr>
      </p:pic>
      <p:sp>
        <p:nvSpPr>
          <p:cNvPr id="5" name="TextBox 4">
            <a:extLst>
              <a:ext uri="{FF2B5EF4-FFF2-40B4-BE49-F238E27FC236}">
                <a16:creationId xmlns:a16="http://schemas.microsoft.com/office/drawing/2014/main" id="{F23D77C6-9ACF-4103-B092-00D9CD08F8FC}"/>
              </a:ext>
            </a:extLst>
          </p:cNvPr>
          <p:cNvSpPr txBox="1"/>
          <p:nvPr/>
        </p:nvSpPr>
        <p:spPr>
          <a:xfrm>
            <a:off x="1074656" y="1825625"/>
            <a:ext cx="9851010" cy="3477875"/>
          </a:xfrm>
          <a:prstGeom prst="rect">
            <a:avLst/>
          </a:prstGeom>
          <a:noFill/>
        </p:spPr>
        <p:txBody>
          <a:bodyPr wrap="square" rtlCol="0">
            <a:spAutoFit/>
          </a:bodyPr>
          <a:lstStyle/>
          <a:p>
            <a:pPr algn="ctr"/>
            <a:r>
              <a:rPr lang="en-GB" sz="4400" b="1" dirty="0">
                <a:solidFill>
                  <a:schemeClr val="accent4">
                    <a:lumMod val="20000"/>
                    <a:lumOff val="80000"/>
                  </a:schemeClr>
                </a:solidFill>
                <a:latin typeface="MV Boli" panose="02000500030200090000" pitchFamily="2" charset="0"/>
                <a:ea typeface="Segoe UI Black" panose="020B0A02040204020203" pitchFamily="34" charset="0"/>
                <a:cs typeface="MV Boli" panose="02000500030200090000" pitchFamily="2" charset="0"/>
              </a:rPr>
              <a:t>What will you take away from today’s session?</a:t>
            </a:r>
          </a:p>
          <a:p>
            <a:pPr algn="ctr"/>
            <a:endParaRPr lang="en-GB" sz="4400" b="1" dirty="0">
              <a:solidFill>
                <a:schemeClr val="accent4">
                  <a:lumMod val="20000"/>
                  <a:lumOff val="80000"/>
                </a:schemeClr>
              </a:solidFill>
              <a:latin typeface="MV Boli" panose="02000500030200090000" pitchFamily="2" charset="0"/>
              <a:ea typeface="Segoe UI Black" panose="020B0A02040204020203" pitchFamily="34" charset="0"/>
              <a:cs typeface="MV Boli" panose="02000500030200090000" pitchFamily="2" charset="0"/>
            </a:endParaRPr>
          </a:p>
          <a:p>
            <a:pPr algn="ctr"/>
            <a:r>
              <a:rPr lang="en-GB" sz="4400" b="1" dirty="0">
                <a:solidFill>
                  <a:schemeClr val="accent4">
                    <a:lumMod val="20000"/>
                    <a:lumOff val="80000"/>
                  </a:schemeClr>
                </a:solidFill>
                <a:latin typeface="MV Boli" panose="02000500030200090000" pitchFamily="2" charset="0"/>
                <a:ea typeface="Segoe UI Black" panose="020B0A02040204020203" pitchFamily="34" charset="0"/>
                <a:cs typeface="MV Boli" panose="02000500030200090000" pitchFamily="2" charset="0"/>
              </a:rPr>
              <a:t>Is there anything that you will change as a result of your learning?</a:t>
            </a:r>
          </a:p>
        </p:txBody>
      </p:sp>
    </p:spTree>
    <p:extLst>
      <p:ext uri="{BB962C8B-B14F-4D97-AF65-F5344CB8AC3E}">
        <p14:creationId xmlns:p14="http://schemas.microsoft.com/office/powerpoint/2010/main" val="3721291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94ADD-1C1C-48A5-BE15-3228D16B2CBF}"/>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8074389E-96D4-445A-B58C-4631E8E104A7}"/>
              </a:ext>
            </a:extLst>
          </p:cNvPr>
          <p:cNvSpPr>
            <a:spLocks noGrp="1"/>
          </p:cNvSpPr>
          <p:nvPr>
            <p:ph type="subTitle" idx="1"/>
          </p:nvPr>
        </p:nvSpPr>
        <p:spPr/>
        <p:txBody>
          <a:bodyPr/>
          <a:lstStyle/>
          <a:p>
            <a:endParaRPr lang="en-GB"/>
          </a:p>
        </p:txBody>
      </p:sp>
      <p:pic>
        <p:nvPicPr>
          <p:cNvPr id="4" name="Picture 3">
            <a:extLst>
              <a:ext uri="{FF2B5EF4-FFF2-40B4-BE49-F238E27FC236}">
                <a16:creationId xmlns:a16="http://schemas.microsoft.com/office/drawing/2014/main" id="{F8D92A78-490F-4FE8-8FBA-BA8AE3A69DFC}"/>
              </a:ext>
            </a:extLst>
          </p:cNvPr>
          <p:cNvPicPr>
            <a:picLocks noChangeAspect="1"/>
          </p:cNvPicPr>
          <p:nvPr/>
        </p:nvPicPr>
        <p:blipFill>
          <a:blip r:embed="rId2"/>
          <a:stretch>
            <a:fillRect/>
          </a:stretch>
        </p:blipFill>
        <p:spPr>
          <a:xfrm>
            <a:off x="0" y="-53455"/>
            <a:ext cx="12320833" cy="6911455"/>
          </a:xfrm>
          <a:prstGeom prst="rect">
            <a:avLst/>
          </a:prstGeom>
        </p:spPr>
      </p:pic>
      <p:sp>
        <p:nvSpPr>
          <p:cNvPr id="5" name="TextBox 4">
            <a:extLst>
              <a:ext uri="{FF2B5EF4-FFF2-40B4-BE49-F238E27FC236}">
                <a16:creationId xmlns:a16="http://schemas.microsoft.com/office/drawing/2014/main" id="{6F16852C-BEB0-499D-8B36-8F12479879B0}"/>
              </a:ext>
            </a:extLst>
          </p:cNvPr>
          <p:cNvSpPr txBox="1"/>
          <p:nvPr/>
        </p:nvSpPr>
        <p:spPr>
          <a:xfrm>
            <a:off x="2623350" y="1600200"/>
            <a:ext cx="7720552" cy="2123658"/>
          </a:xfrm>
          <a:prstGeom prst="rect">
            <a:avLst/>
          </a:prstGeom>
          <a:noFill/>
        </p:spPr>
        <p:txBody>
          <a:bodyPr wrap="square" rtlCol="0">
            <a:spAutoFit/>
          </a:bodyPr>
          <a:lstStyle/>
          <a:p>
            <a:pPr algn="ctr"/>
            <a:r>
              <a:rPr lang="en-GB" sz="6600" b="1" dirty="0">
                <a:solidFill>
                  <a:schemeClr val="accent4">
                    <a:lumMod val="20000"/>
                    <a:lumOff val="80000"/>
                  </a:schemeClr>
                </a:solidFill>
                <a:latin typeface="MV Boli" panose="02000500030200090000" pitchFamily="2" charset="0"/>
                <a:ea typeface="Segoe UI Black" panose="020B0A02040204020203" pitchFamily="34" charset="0"/>
                <a:cs typeface="MV Boli" panose="02000500030200090000" pitchFamily="2" charset="0"/>
              </a:rPr>
              <a:t>Thank you </a:t>
            </a:r>
          </a:p>
          <a:p>
            <a:pPr algn="ctr"/>
            <a:r>
              <a:rPr lang="en-GB" sz="6600" b="1" dirty="0">
                <a:solidFill>
                  <a:schemeClr val="accent4">
                    <a:lumMod val="20000"/>
                    <a:lumOff val="80000"/>
                  </a:schemeClr>
                </a:solidFill>
                <a:latin typeface="MV Boli" panose="02000500030200090000" pitchFamily="2" charset="0"/>
                <a:ea typeface="Segoe UI Black" panose="020B0A02040204020203" pitchFamily="34" charset="0"/>
                <a:cs typeface="MV Boli" panose="02000500030200090000" pitchFamily="2" charset="0"/>
              </a:rPr>
              <a:t>for listening</a:t>
            </a:r>
          </a:p>
        </p:txBody>
      </p:sp>
      <p:pic>
        <p:nvPicPr>
          <p:cNvPr id="7" name="Picture 6">
            <a:extLst>
              <a:ext uri="{FF2B5EF4-FFF2-40B4-BE49-F238E27FC236}">
                <a16:creationId xmlns:a16="http://schemas.microsoft.com/office/drawing/2014/main" id="{1B1A5743-3816-4362-8391-877E720D43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5044" y="121788"/>
            <a:ext cx="1586956" cy="640734"/>
          </a:xfrm>
          <a:prstGeom prst="rect">
            <a:avLst/>
          </a:prstGeom>
        </p:spPr>
      </p:pic>
    </p:spTree>
    <p:extLst>
      <p:ext uri="{BB962C8B-B14F-4D97-AF65-F5344CB8AC3E}">
        <p14:creationId xmlns:p14="http://schemas.microsoft.com/office/powerpoint/2010/main" val="2795044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ED8DE-EB2B-432E-874E-E13409FE0A8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2A290A6-C2CC-4807-ADF6-37103B69E9A1}"/>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8A6D6E93-BBD5-4FDC-AD18-2F6D11E83088}"/>
              </a:ext>
            </a:extLst>
          </p:cNvPr>
          <p:cNvPicPr>
            <a:picLocks noChangeAspect="1"/>
          </p:cNvPicPr>
          <p:nvPr/>
        </p:nvPicPr>
        <p:blipFill>
          <a:blip r:embed="rId3"/>
          <a:stretch>
            <a:fillRect/>
          </a:stretch>
        </p:blipFill>
        <p:spPr>
          <a:xfrm>
            <a:off x="0" y="-1"/>
            <a:ext cx="12192000" cy="6867407"/>
          </a:xfrm>
          <a:prstGeom prst="rect">
            <a:avLst/>
          </a:prstGeom>
        </p:spPr>
      </p:pic>
      <p:sp>
        <p:nvSpPr>
          <p:cNvPr id="5" name="TextBox 4">
            <a:extLst>
              <a:ext uri="{FF2B5EF4-FFF2-40B4-BE49-F238E27FC236}">
                <a16:creationId xmlns:a16="http://schemas.microsoft.com/office/drawing/2014/main" id="{8E833AF4-95B0-4157-9F9A-AE0237385F24}"/>
              </a:ext>
            </a:extLst>
          </p:cNvPr>
          <p:cNvSpPr txBox="1"/>
          <p:nvPr/>
        </p:nvSpPr>
        <p:spPr>
          <a:xfrm>
            <a:off x="4265628" y="937012"/>
            <a:ext cx="7720552" cy="1323439"/>
          </a:xfrm>
          <a:prstGeom prst="rect">
            <a:avLst/>
          </a:prstGeom>
          <a:noFill/>
        </p:spPr>
        <p:txBody>
          <a:bodyPr wrap="square" rtlCol="0">
            <a:spAutoFit/>
          </a:bodyPr>
          <a:lstStyle/>
          <a:p>
            <a:pPr algn="ctr"/>
            <a:r>
              <a:rPr lang="en-GB" sz="8000" b="1" dirty="0">
                <a:solidFill>
                  <a:schemeClr val="bg1"/>
                </a:solidFill>
                <a:latin typeface="MV Boli" panose="02000500030200090000" pitchFamily="2" charset="0"/>
                <a:ea typeface="Segoe UI Black" panose="020B0A02040204020203" pitchFamily="34" charset="0"/>
                <a:cs typeface="MV Boli" panose="02000500030200090000" pitchFamily="2" charset="0"/>
              </a:rPr>
              <a:t>Ground Rules</a:t>
            </a:r>
          </a:p>
        </p:txBody>
      </p:sp>
      <p:sp>
        <p:nvSpPr>
          <p:cNvPr id="7" name="TextBox 6">
            <a:extLst>
              <a:ext uri="{FF2B5EF4-FFF2-40B4-BE49-F238E27FC236}">
                <a16:creationId xmlns:a16="http://schemas.microsoft.com/office/drawing/2014/main" id="{D4D69C90-0B78-422C-8322-C4056CE0DBAE}"/>
              </a:ext>
            </a:extLst>
          </p:cNvPr>
          <p:cNvSpPr txBox="1"/>
          <p:nvPr/>
        </p:nvSpPr>
        <p:spPr>
          <a:xfrm>
            <a:off x="5373278" y="2830215"/>
            <a:ext cx="6612902" cy="2308324"/>
          </a:xfrm>
          <a:prstGeom prst="rect">
            <a:avLst/>
          </a:prstGeom>
          <a:noFill/>
        </p:spPr>
        <p:txBody>
          <a:bodyPr wrap="square" rtlCol="0">
            <a:spAutoFit/>
          </a:bodyPr>
          <a:lstStyle/>
          <a:p>
            <a:pPr marL="444500" lvl="0">
              <a:buSzPts val="2000"/>
              <a:buFont typeface="Arial" panose="020B0604020202020204" pitchFamily="34" charset="0"/>
              <a:buChar char="•"/>
            </a:pPr>
            <a:r>
              <a:rPr lang="en-GB" sz="2400" dirty="0">
                <a:solidFill>
                  <a:schemeClr val="bg1"/>
                </a:solidFill>
                <a:latin typeface="Comfortaa"/>
                <a:ea typeface="Comfortaa"/>
                <a:cs typeface="Comfortaa"/>
                <a:sym typeface="Comfortaa"/>
              </a:rPr>
              <a:t> Be kind to yourself</a:t>
            </a:r>
          </a:p>
          <a:p>
            <a:pPr marL="444500" lvl="0">
              <a:buSzPts val="2000"/>
              <a:buFont typeface="Arial" panose="020B0604020202020204" pitchFamily="34" charset="0"/>
              <a:buChar char="•"/>
            </a:pPr>
            <a:r>
              <a:rPr lang="en-GB" sz="2400" dirty="0">
                <a:solidFill>
                  <a:schemeClr val="bg1"/>
                </a:solidFill>
                <a:latin typeface="Comfortaa"/>
                <a:ea typeface="Comfortaa"/>
                <a:cs typeface="Comfortaa"/>
                <a:sym typeface="Comfortaa"/>
              </a:rPr>
              <a:t> Confidentiality - this is a safe space</a:t>
            </a:r>
          </a:p>
          <a:p>
            <a:pPr marL="444500" lvl="0">
              <a:buSzPts val="2000"/>
              <a:buFont typeface="Arial" panose="020B0604020202020204" pitchFamily="34" charset="0"/>
              <a:buChar char="•"/>
            </a:pPr>
            <a:r>
              <a:rPr lang="en-GB" sz="2400" dirty="0">
                <a:solidFill>
                  <a:schemeClr val="bg1"/>
                </a:solidFill>
                <a:latin typeface="Comfortaa"/>
                <a:ea typeface="Comfortaa"/>
                <a:cs typeface="Comfortaa"/>
                <a:sym typeface="Comfortaa"/>
              </a:rPr>
              <a:t> No question is a silly question</a:t>
            </a:r>
          </a:p>
          <a:p>
            <a:pPr marL="444500" lvl="0">
              <a:buSzPts val="2000"/>
              <a:buFont typeface="Arial" panose="020B0604020202020204" pitchFamily="34" charset="0"/>
              <a:buChar char="•"/>
            </a:pPr>
            <a:r>
              <a:rPr lang="en-GB" sz="2400" dirty="0">
                <a:solidFill>
                  <a:schemeClr val="bg1"/>
                </a:solidFill>
                <a:latin typeface="Comfortaa"/>
                <a:ea typeface="Comfortaa"/>
                <a:cs typeface="Comfortaa"/>
                <a:sym typeface="Comfortaa"/>
              </a:rPr>
              <a:t> We show respect to everyone</a:t>
            </a:r>
          </a:p>
          <a:p>
            <a:pPr marL="444500" lvl="0">
              <a:buSzPts val="2000"/>
              <a:buFont typeface="Arial" panose="020B0604020202020204" pitchFamily="34" charset="0"/>
              <a:buChar char="•"/>
            </a:pPr>
            <a:r>
              <a:rPr lang="en-GB" sz="2400" dirty="0">
                <a:solidFill>
                  <a:schemeClr val="bg1"/>
                </a:solidFill>
                <a:latin typeface="Comfortaa"/>
                <a:ea typeface="Comfortaa"/>
                <a:cs typeface="Comfortaa"/>
                <a:sym typeface="Comfortaa"/>
              </a:rPr>
              <a:t> Non-judgemental</a:t>
            </a:r>
          </a:p>
          <a:p>
            <a:pPr marL="444500" lvl="0">
              <a:buSzPts val="2000"/>
              <a:buFont typeface="Arial" panose="020B0604020202020204" pitchFamily="34" charset="0"/>
              <a:buChar char="•"/>
            </a:pPr>
            <a:r>
              <a:rPr lang="en-GB" sz="2400" dirty="0">
                <a:solidFill>
                  <a:schemeClr val="bg1"/>
                </a:solidFill>
                <a:latin typeface="Comfortaa"/>
                <a:ea typeface="Comfortaa"/>
                <a:cs typeface="Comfortaa"/>
                <a:sym typeface="Comfortaa"/>
              </a:rPr>
              <a:t> Camera and microphones off!</a:t>
            </a:r>
          </a:p>
        </p:txBody>
      </p:sp>
      <p:pic>
        <p:nvPicPr>
          <p:cNvPr id="8" name="Picture 7">
            <a:extLst>
              <a:ext uri="{FF2B5EF4-FFF2-40B4-BE49-F238E27FC236}">
                <a16:creationId xmlns:a16="http://schemas.microsoft.com/office/drawing/2014/main" id="{F184E351-0917-4FCC-A1C8-E5FFCE68E923}"/>
              </a:ext>
            </a:extLst>
          </p:cNvPr>
          <p:cNvPicPr>
            <a:picLocks noChangeAspect="1"/>
          </p:cNvPicPr>
          <p:nvPr/>
        </p:nvPicPr>
        <p:blipFill>
          <a:blip r:embed="rId4"/>
          <a:stretch>
            <a:fillRect/>
          </a:stretch>
        </p:blipFill>
        <p:spPr>
          <a:xfrm>
            <a:off x="3957253" y="5475885"/>
            <a:ext cx="4481522" cy="1211222"/>
          </a:xfrm>
          <a:prstGeom prst="rect">
            <a:avLst/>
          </a:prstGeom>
        </p:spPr>
      </p:pic>
      <p:pic>
        <p:nvPicPr>
          <p:cNvPr id="9" name="Picture 8">
            <a:extLst>
              <a:ext uri="{FF2B5EF4-FFF2-40B4-BE49-F238E27FC236}">
                <a16:creationId xmlns:a16="http://schemas.microsoft.com/office/drawing/2014/main" id="{96CA044F-22A7-49C9-93B9-8C65826C72E6}"/>
              </a:ext>
            </a:extLst>
          </p:cNvPr>
          <p:cNvPicPr>
            <a:picLocks noChangeAspect="1"/>
          </p:cNvPicPr>
          <p:nvPr/>
        </p:nvPicPr>
        <p:blipFill>
          <a:blip r:embed="rId5"/>
          <a:stretch>
            <a:fillRect/>
          </a:stretch>
        </p:blipFill>
        <p:spPr>
          <a:xfrm>
            <a:off x="9335502" y="5475885"/>
            <a:ext cx="2437398" cy="1211222"/>
          </a:xfrm>
          <a:prstGeom prst="rect">
            <a:avLst/>
          </a:prstGeom>
        </p:spPr>
      </p:pic>
    </p:spTree>
    <p:extLst>
      <p:ext uri="{BB962C8B-B14F-4D97-AF65-F5344CB8AC3E}">
        <p14:creationId xmlns:p14="http://schemas.microsoft.com/office/powerpoint/2010/main" val="3496558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B23F0-F73D-421D-8A67-86DC7D30E86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6E78FB8-7C62-490D-9811-9AEC010DA53C}"/>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1E2C31D8-B82F-4FFB-9D5C-73CED084574C}"/>
              </a:ext>
            </a:extLst>
          </p:cNvPr>
          <p:cNvPicPr>
            <a:picLocks noChangeAspect="1"/>
          </p:cNvPicPr>
          <p:nvPr/>
        </p:nvPicPr>
        <p:blipFill>
          <a:blip r:embed="rId3"/>
          <a:stretch>
            <a:fillRect/>
          </a:stretch>
        </p:blipFill>
        <p:spPr>
          <a:xfrm>
            <a:off x="0" y="0"/>
            <a:ext cx="12288084" cy="6916192"/>
          </a:xfrm>
          <a:prstGeom prst="rect">
            <a:avLst/>
          </a:prstGeom>
        </p:spPr>
      </p:pic>
      <p:sp>
        <p:nvSpPr>
          <p:cNvPr id="5" name="TextBox 4">
            <a:extLst>
              <a:ext uri="{FF2B5EF4-FFF2-40B4-BE49-F238E27FC236}">
                <a16:creationId xmlns:a16="http://schemas.microsoft.com/office/drawing/2014/main" id="{F23D77C6-9ACF-4103-B092-00D9CD08F8FC}"/>
              </a:ext>
            </a:extLst>
          </p:cNvPr>
          <p:cNvSpPr txBox="1"/>
          <p:nvPr/>
        </p:nvSpPr>
        <p:spPr>
          <a:xfrm>
            <a:off x="1170495" y="1749936"/>
            <a:ext cx="9851010" cy="3416320"/>
          </a:xfrm>
          <a:prstGeom prst="rect">
            <a:avLst/>
          </a:prstGeom>
          <a:noFill/>
        </p:spPr>
        <p:txBody>
          <a:bodyPr wrap="square" rtlCol="0">
            <a:spAutoFit/>
          </a:bodyPr>
          <a:lstStyle/>
          <a:p>
            <a:pPr algn="ctr"/>
            <a:r>
              <a:rPr lang="en-GB" sz="7200" b="1" dirty="0">
                <a:solidFill>
                  <a:schemeClr val="accent4">
                    <a:lumMod val="20000"/>
                    <a:lumOff val="80000"/>
                  </a:schemeClr>
                </a:solidFill>
                <a:latin typeface="MV Boli" panose="02000500030200090000" pitchFamily="2" charset="0"/>
                <a:ea typeface="Segoe UI Black" panose="020B0A02040204020203" pitchFamily="34" charset="0"/>
                <a:cs typeface="MV Boli" panose="02000500030200090000" pitchFamily="2" charset="0"/>
              </a:rPr>
              <a:t>What are you hoping to take away from today’s workshop?</a:t>
            </a:r>
          </a:p>
        </p:txBody>
      </p:sp>
    </p:spTree>
    <p:extLst>
      <p:ext uri="{BB962C8B-B14F-4D97-AF65-F5344CB8AC3E}">
        <p14:creationId xmlns:p14="http://schemas.microsoft.com/office/powerpoint/2010/main" val="1916587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B23F0-F73D-421D-8A67-86DC7D30E866}"/>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1E2C31D8-B82F-4FFB-9D5C-73CED084574C}"/>
              </a:ext>
            </a:extLst>
          </p:cNvPr>
          <p:cNvPicPr>
            <a:picLocks noChangeAspect="1"/>
          </p:cNvPicPr>
          <p:nvPr/>
        </p:nvPicPr>
        <p:blipFill>
          <a:blip r:embed="rId3"/>
          <a:stretch>
            <a:fillRect/>
          </a:stretch>
        </p:blipFill>
        <p:spPr>
          <a:xfrm>
            <a:off x="0" y="0"/>
            <a:ext cx="12288084" cy="6916192"/>
          </a:xfrm>
          <a:prstGeom prst="rect">
            <a:avLst/>
          </a:prstGeom>
        </p:spPr>
      </p:pic>
      <p:pic>
        <p:nvPicPr>
          <p:cNvPr id="3" name="Online Media 2" title="Fight Flight Freeze – Anxiety Explained For Teens">
            <a:hlinkClick r:id="" action="ppaction://media"/>
            <a:extLst>
              <a:ext uri="{FF2B5EF4-FFF2-40B4-BE49-F238E27FC236}">
                <a16:creationId xmlns:a16="http://schemas.microsoft.com/office/drawing/2014/main" id="{A077BBF9-55AD-4039-A660-3DCFCAEDE209}"/>
              </a:ext>
            </a:extLst>
          </p:cNvPr>
          <p:cNvPicPr>
            <a:picLocks noRot="1" noChangeAspect="1"/>
          </p:cNvPicPr>
          <p:nvPr>
            <a:videoFile r:link="rId1"/>
          </p:nvPr>
        </p:nvPicPr>
        <p:blipFill>
          <a:blip r:embed="rId4"/>
          <a:stretch>
            <a:fillRect/>
          </a:stretch>
        </p:blipFill>
        <p:spPr>
          <a:xfrm>
            <a:off x="2378662" y="1303749"/>
            <a:ext cx="7236968" cy="4070795"/>
          </a:xfrm>
          <a:prstGeom prst="rect">
            <a:avLst/>
          </a:prstGeom>
        </p:spPr>
      </p:pic>
    </p:spTree>
    <p:extLst>
      <p:ext uri="{BB962C8B-B14F-4D97-AF65-F5344CB8AC3E}">
        <p14:creationId xmlns:p14="http://schemas.microsoft.com/office/powerpoint/2010/main" val="1177790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A56A1-E3D5-4DF1-958D-D0FAA816C9E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3AA2903-BFC0-47A2-8775-79CFDD29BDBF}"/>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3DD74F70-F099-4DA3-8616-1A2B6EE1A3DD}"/>
              </a:ext>
            </a:extLst>
          </p:cNvPr>
          <p:cNvPicPr>
            <a:picLocks noChangeAspect="1"/>
          </p:cNvPicPr>
          <p:nvPr/>
        </p:nvPicPr>
        <p:blipFill>
          <a:blip r:embed="rId2"/>
          <a:stretch>
            <a:fillRect/>
          </a:stretch>
        </p:blipFill>
        <p:spPr>
          <a:xfrm>
            <a:off x="0" y="-9427"/>
            <a:ext cx="12292553" cy="6890274"/>
          </a:xfrm>
          <a:prstGeom prst="rect">
            <a:avLst/>
          </a:prstGeom>
        </p:spPr>
      </p:pic>
      <p:sp>
        <p:nvSpPr>
          <p:cNvPr id="5" name="TextBox 4">
            <a:extLst>
              <a:ext uri="{FF2B5EF4-FFF2-40B4-BE49-F238E27FC236}">
                <a16:creationId xmlns:a16="http://schemas.microsoft.com/office/drawing/2014/main" id="{E7ABB26E-2EA6-4F53-A104-04D816395BDA}"/>
              </a:ext>
            </a:extLst>
          </p:cNvPr>
          <p:cNvSpPr txBox="1"/>
          <p:nvPr/>
        </p:nvSpPr>
        <p:spPr>
          <a:xfrm>
            <a:off x="389640" y="971796"/>
            <a:ext cx="5909559" cy="923330"/>
          </a:xfrm>
          <a:prstGeom prst="rect">
            <a:avLst/>
          </a:prstGeom>
          <a:noFill/>
        </p:spPr>
        <p:txBody>
          <a:bodyPr wrap="square" rtlCol="0">
            <a:spAutoFit/>
          </a:bodyPr>
          <a:lstStyle/>
          <a:p>
            <a:r>
              <a:rPr lang="en-GB" sz="5400" b="1" dirty="0">
                <a:solidFill>
                  <a:schemeClr val="bg1"/>
                </a:solidFill>
                <a:latin typeface="MV Boli" panose="02000500030200090000" pitchFamily="2" charset="0"/>
                <a:ea typeface="Segoe UI Black" panose="020B0A02040204020203" pitchFamily="34" charset="0"/>
                <a:cs typeface="MV Boli" panose="02000500030200090000" pitchFamily="2" charset="0"/>
              </a:rPr>
              <a:t>What is anxiety?</a:t>
            </a:r>
          </a:p>
        </p:txBody>
      </p:sp>
      <p:sp>
        <p:nvSpPr>
          <p:cNvPr id="6" name="TextBox 5">
            <a:extLst>
              <a:ext uri="{FF2B5EF4-FFF2-40B4-BE49-F238E27FC236}">
                <a16:creationId xmlns:a16="http://schemas.microsoft.com/office/drawing/2014/main" id="{174ACA7B-36F2-4CF1-9B68-C8B2A2C41DA0}"/>
              </a:ext>
            </a:extLst>
          </p:cNvPr>
          <p:cNvSpPr txBox="1"/>
          <p:nvPr/>
        </p:nvSpPr>
        <p:spPr>
          <a:xfrm>
            <a:off x="389641" y="2784015"/>
            <a:ext cx="6096000" cy="2462213"/>
          </a:xfrm>
          <a:prstGeom prst="rect">
            <a:avLst/>
          </a:prstGeom>
          <a:noFill/>
        </p:spPr>
        <p:txBody>
          <a:bodyPr wrap="square" rtlCol="0">
            <a:spAutoFit/>
          </a:bodyPr>
          <a:lstStyle/>
          <a:p>
            <a:pPr marL="342900" indent="-342900">
              <a:buFont typeface="Arial" panose="020B0604020202020204" pitchFamily="34" charset="0"/>
              <a:buChar char="•"/>
            </a:pPr>
            <a:r>
              <a:rPr lang="en-GB" sz="2200" dirty="0">
                <a:solidFill>
                  <a:srgbClr val="009900"/>
                </a:solidFill>
                <a:latin typeface="Candara Light" panose="020E0502030303020204" pitchFamily="34" charset="0"/>
                <a:ea typeface="Yu Gothic UI Semilight" panose="020B0400000000000000" pitchFamily="34" charset="-128"/>
                <a:cs typeface="MV Boli" panose="02000500030200090000" pitchFamily="2" charset="0"/>
              </a:rPr>
              <a:t>A natural evolutionary response</a:t>
            </a:r>
          </a:p>
          <a:p>
            <a:pPr marL="800100" lvl="1" indent="-342900">
              <a:buFont typeface="Arial" panose="020B0604020202020204" pitchFamily="34" charset="0"/>
              <a:buChar char="•"/>
            </a:pPr>
            <a:r>
              <a:rPr lang="en-GB" sz="2200" dirty="0">
                <a:solidFill>
                  <a:srgbClr val="009900"/>
                </a:solidFill>
                <a:latin typeface="Candara Light" panose="020E0502030303020204" pitchFamily="34" charset="0"/>
                <a:ea typeface="Yu Gothic UI Semilight" panose="020B0400000000000000" pitchFamily="34" charset="-128"/>
                <a:cs typeface="MV Boli" panose="02000500030200090000" pitchFamily="2" charset="0"/>
              </a:rPr>
              <a:t>Fight/Flight/Freeze</a:t>
            </a:r>
          </a:p>
          <a:p>
            <a:pPr marL="342900" indent="-342900">
              <a:buFont typeface="Arial" panose="020B0604020202020204" pitchFamily="34" charset="0"/>
              <a:buChar char="•"/>
            </a:pPr>
            <a:r>
              <a:rPr lang="en-GB" sz="2200" dirty="0">
                <a:solidFill>
                  <a:srgbClr val="009900"/>
                </a:solidFill>
                <a:latin typeface="Candara Light" panose="020E0502030303020204" pitchFamily="34" charset="0"/>
                <a:ea typeface="Yu Gothic UI Semilight" panose="020B0400000000000000" pitchFamily="34" charset="-128"/>
                <a:cs typeface="MV Boli" panose="02000500030200090000" pitchFamily="2" charset="0"/>
              </a:rPr>
              <a:t>Experienced by everyone</a:t>
            </a:r>
          </a:p>
          <a:p>
            <a:pPr marL="342900" indent="-342900">
              <a:buFont typeface="Arial" panose="020B0604020202020204" pitchFamily="34" charset="0"/>
              <a:buChar char="•"/>
            </a:pPr>
            <a:r>
              <a:rPr lang="en-GB" sz="2200" dirty="0">
                <a:solidFill>
                  <a:srgbClr val="009900"/>
                </a:solidFill>
                <a:latin typeface="Candara Light" panose="020E0502030303020204" pitchFamily="34" charset="0"/>
                <a:ea typeface="Yu Gothic UI Semilight" panose="020B0400000000000000" pitchFamily="34" charset="-128"/>
                <a:cs typeface="MV Boli" panose="02000500030200090000" pitchFamily="2" charset="0"/>
              </a:rPr>
              <a:t>It is meant to be helpful</a:t>
            </a:r>
          </a:p>
          <a:p>
            <a:pPr marL="342900" indent="-342900">
              <a:buFont typeface="Arial" panose="020B0604020202020204" pitchFamily="34" charset="0"/>
              <a:buChar char="•"/>
            </a:pPr>
            <a:r>
              <a:rPr lang="en-GB" sz="2200" dirty="0">
                <a:solidFill>
                  <a:srgbClr val="009900"/>
                </a:solidFill>
                <a:latin typeface="Candara Light" panose="020E0502030303020204" pitchFamily="34" charset="0"/>
                <a:ea typeface="Yu Gothic UI Semilight" panose="020B0400000000000000" pitchFamily="34" charset="-128"/>
                <a:cs typeface="MV Boli" panose="02000500030200090000" pitchFamily="2" charset="0"/>
              </a:rPr>
              <a:t>Causes cognitive, physical, emotional, and behavioural responses to anxiety-provoking stimuli</a:t>
            </a:r>
          </a:p>
        </p:txBody>
      </p:sp>
    </p:spTree>
    <p:extLst>
      <p:ext uri="{BB962C8B-B14F-4D97-AF65-F5344CB8AC3E}">
        <p14:creationId xmlns:p14="http://schemas.microsoft.com/office/powerpoint/2010/main" val="436089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BD9C9-C306-4187-A600-9E0A64F4911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36DF858-8A23-4C35-816B-E600FB4B9FBF}"/>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1EDF14E6-840E-4781-84DC-17B50129128E}"/>
              </a:ext>
            </a:extLst>
          </p:cNvPr>
          <p:cNvPicPr>
            <a:picLocks noChangeAspect="1"/>
          </p:cNvPicPr>
          <p:nvPr/>
        </p:nvPicPr>
        <p:blipFill>
          <a:blip r:embed="rId2"/>
          <a:stretch>
            <a:fillRect/>
          </a:stretch>
        </p:blipFill>
        <p:spPr>
          <a:xfrm>
            <a:off x="0" y="0"/>
            <a:ext cx="12192000" cy="6878022"/>
          </a:xfrm>
          <a:prstGeom prst="rect">
            <a:avLst/>
          </a:prstGeom>
        </p:spPr>
      </p:pic>
      <p:sp>
        <p:nvSpPr>
          <p:cNvPr id="7" name="TextBox 6">
            <a:extLst>
              <a:ext uri="{FF2B5EF4-FFF2-40B4-BE49-F238E27FC236}">
                <a16:creationId xmlns:a16="http://schemas.microsoft.com/office/drawing/2014/main" id="{B0B717C2-8424-4049-A0EC-0F6CFCC99FE7}"/>
              </a:ext>
            </a:extLst>
          </p:cNvPr>
          <p:cNvSpPr txBox="1"/>
          <p:nvPr/>
        </p:nvSpPr>
        <p:spPr>
          <a:xfrm>
            <a:off x="1438766" y="1307277"/>
            <a:ext cx="2841396" cy="2677656"/>
          </a:xfrm>
          <a:prstGeom prst="rect">
            <a:avLst/>
          </a:prstGeom>
          <a:noFill/>
          <a:ln w="38100">
            <a:solidFill>
              <a:schemeClr val="bg1"/>
            </a:solidFill>
          </a:ln>
        </p:spPr>
        <p:txBody>
          <a:bodyPr wrap="square" rtlCol="0">
            <a:spAutoFit/>
          </a:bodyPr>
          <a:lstStyle/>
          <a:p>
            <a:pPr algn="ctr"/>
            <a:r>
              <a:rPr lang="en-GB" sz="2400" dirty="0">
                <a:solidFill>
                  <a:srgbClr val="2952A3"/>
                </a:solidFill>
                <a:latin typeface="Arial Black" panose="020B0A04020102020204" pitchFamily="34" charset="0"/>
                <a:ea typeface="Yu Gothic UI Semilight" panose="020B0400000000000000" pitchFamily="34" charset="-128"/>
                <a:cs typeface="MV Boli" panose="02000500030200090000" pitchFamily="2" charset="0"/>
              </a:rPr>
              <a:t>Physical</a:t>
            </a:r>
          </a:p>
          <a:p>
            <a:pPr algn="ctr"/>
            <a:r>
              <a:rPr lang="en-GB" sz="2400" dirty="0">
                <a:solidFill>
                  <a:schemeClr val="accent4">
                    <a:lumMod val="20000"/>
                    <a:lumOff val="80000"/>
                  </a:schemeClr>
                </a:solidFill>
                <a:latin typeface="Candara Light" panose="020E0502030303020204" pitchFamily="34" charset="0"/>
                <a:ea typeface="Yu Gothic UI Semilight" panose="020B0400000000000000" pitchFamily="34" charset="-128"/>
                <a:cs typeface="MV Boli" panose="02000500030200090000" pitchFamily="2" charset="0"/>
              </a:rPr>
              <a:t>Headache</a:t>
            </a:r>
          </a:p>
          <a:p>
            <a:pPr algn="ctr"/>
            <a:r>
              <a:rPr lang="en-GB" sz="2400" dirty="0">
                <a:solidFill>
                  <a:schemeClr val="accent4">
                    <a:lumMod val="20000"/>
                    <a:lumOff val="80000"/>
                  </a:schemeClr>
                </a:solidFill>
                <a:latin typeface="Candara Light" panose="020E0502030303020204" pitchFamily="34" charset="0"/>
                <a:ea typeface="Yu Gothic UI Semilight" panose="020B0400000000000000" pitchFamily="34" charset="-128"/>
                <a:cs typeface="MV Boli" panose="02000500030200090000" pitchFamily="2" charset="0"/>
              </a:rPr>
              <a:t>Tummy ache</a:t>
            </a:r>
          </a:p>
          <a:p>
            <a:pPr algn="ctr"/>
            <a:r>
              <a:rPr lang="en-GB" sz="2400" dirty="0">
                <a:solidFill>
                  <a:schemeClr val="accent4">
                    <a:lumMod val="20000"/>
                    <a:lumOff val="80000"/>
                  </a:schemeClr>
                </a:solidFill>
                <a:latin typeface="Candara Light" panose="020E0502030303020204" pitchFamily="34" charset="0"/>
                <a:ea typeface="Yu Gothic UI Semilight" panose="020B0400000000000000" pitchFamily="34" charset="-128"/>
                <a:cs typeface="MV Boli" panose="02000500030200090000" pitchFamily="2" charset="0"/>
              </a:rPr>
              <a:t>Sweaty palms</a:t>
            </a:r>
          </a:p>
          <a:p>
            <a:pPr algn="ctr"/>
            <a:r>
              <a:rPr lang="en-GB" sz="2400" dirty="0">
                <a:solidFill>
                  <a:schemeClr val="accent4">
                    <a:lumMod val="20000"/>
                    <a:lumOff val="80000"/>
                  </a:schemeClr>
                </a:solidFill>
                <a:latin typeface="Candara Light" panose="020E0502030303020204" pitchFamily="34" charset="0"/>
                <a:ea typeface="Yu Gothic UI Semilight" panose="020B0400000000000000" pitchFamily="34" charset="-128"/>
                <a:cs typeface="MV Boli" panose="02000500030200090000" pitchFamily="2" charset="0"/>
              </a:rPr>
              <a:t>Heart beating faster</a:t>
            </a:r>
          </a:p>
          <a:p>
            <a:pPr algn="ctr"/>
            <a:r>
              <a:rPr lang="en-GB" sz="2400" dirty="0">
                <a:solidFill>
                  <a:schemeClr val="accent4">
                    <a:lumMod val="20000"/>
                    <a:lumOff val="80000"/>
                  </a:schemeClr>
                </a:solidFill>
                <a:latin typeface="Candara Light" panose="020E0502030303020204" pitchFamily="34" charset="0"/>
                <a:ea typeface="Yu Gothic UI Semilight" panose="020B0400000000000000" pitchFamily="34" charset="-128"/>
                <a:cs typeface="MV Boli" panose="02000500030200090000" pitchFamily="2" charset="0"/>
              </a:rPr>
              <a:t>Dry mouth</a:t>
            </a:r>
          </a:p>
          <a:p>
            <a:pPr algn="ctr"/>
            <a:r>
              <a:rPr lang="en-GB" sz="2400" dirty="0">
                <a:solidFill>
                  <a:schemeClr val="accent4">
                    <a:lumMod val="20000"/>
                    <a:lumOff val="80000"/>
                  </a:schemeClr>
                </a:solidFill>
                <a:latin typeface="Candara Light" panose="020E0502030303020204" pitchFamily="34" charset="0"/>
                <a:ea typeface="Yu Gothic UI Semilight" panose="020B0400000000000000" pitchFamily="34" charset="-128"/>
                <a:cs typeface="MV Boli" panose="02000500030200090000" pitchFamily="2" charset="0"/>
              </a:rPr>
              <a:t>Feeling sick</a:t>
            </a:r>
          </a:p>
        </p:txBody>
      </p:sp>
      <p:sp>
        <p:nvSpPr>
          <p:cNvPr id="9" name="TextBox 8">
            <a:extLst>
              <a:ext uri="{FF2B5EF4-FFF2-40B4-BE49-F238E27FC236}">
                <a16:creationId xmlns:a16="http://schemas.microsoft.com/office/drawing/2014/main" id="{C9B2BA6A-4E3C-40AF-A7C0-5C1842D9A4C5}"/>
              </a:ext>
            </a:extLst>
          </p:cNvPr>
          <p:cNvSpPr txBox="1"/>
          <p:nvPr/>
        </p:nvSpPr>
        <p:spPr>
          <a:xfrm>
            <a:off x="4975585" y="1307277"/>
            <a:ext cx="2841396" cy="2677656"/>
          </a:xfrm>
          <a:prstGeom prst="rect">
            <a:avLst/>
          </a:prstGeom>
          <a:noFill/>
          <a:ln w="38100">
            <a:solidFill>
              <a:schemeClr val="bg1"/>
            </a:solidFill>
          </a:ln>
        </p:spPr>
        <p:txBody>
          <a:bodyPr wrap="square" rtlCol="0">
            <a:spAutoFit/>
          </a:bodyPr>
          <a:lstStyle/>
          <a:p>
            <a:pPr algn="ctr"/>
            <a:r>
              <a:rPr lang="en-GB" sz="2400" dirty="0">
                <a:solidFill>
                  <a:srgbClr val="2952A3"/>
                </a:solidFill>
                <a:latin typeface="Arial Black" panose="020B0A04020102020204" pitchFamily="34" charset="0"/>
                <a:ea typeface="Yu Gothic UI Semilight" panose="020B0400000000000000" pitchFamily="34" charset="-128"/>
                <a:cs typeface="MV Boli" panose="02000500030200090000" pitchFamily="2" charset="0"/>
              </a:rPr>
              <a:t>Behavioural </a:t>
            </a:r>
            <a:r>
              <a:rPr lang="en-GB" sz="2400" dirty="0">
                <a:solidFill>
                  <a:schemeClr val="accent4">
                    <a:lumMod val="20000"/>
                    <a:lumOff val="80000"/>
                  </a:schemeClr>
                </a:solidFill>
                <a:latin typeface="Candara Light" panose="020E0502030303020204" pitchFamily="34" charset="0"/>
                <a:ea typeface="Yu Gothic UI Semilight" panose="020B0400000000000000" pitchFamily="34" charset="-128"/>
                <a:cs typeface="MV Boli" panose="02000500030200090000" pitchFamily="2" charset="0"/>
              </a:rPr>
              <a:t>Avoidance</a:t>
            </a:r>
          </a:p>
          <a:p>
            <a:pPr algn="ctr"/>
            <a:r>
              <a:rPr lang="en-GB" sz="2400" dirty="0">
                <a:solidFill>
                  <a:schemeClr val="accent4">
                    <a:lumMod val="20000"/>
                    <a:lumOff val="80000"/>
                  </a:schemeClr>
                </a:solidFill>
                <a:latin typeface="Candara Light" panose="020E0502030303020204" pitchFamily="34" charset="0"/>
                <a:ea typeface="Yu Gothic UI Semilight" panose="020B0400000000000000" pitchFamily="34" charset="-128"/>
                <a:cs typeface="MV Boli" panose="02000500030200090000" pitchFamily="2" charset="0"/>
              </a:rPr>
              <a:t>Being quiet/withdrawn</a:t>
            </a:r>
          </a:p>
          <a:p>
            <a:pPr algn="ctr"/>
            <a:r>
              <a:rPr lang="en-GB" sz="2400" dirty="0">
                <a:solidFill>
                  <a:schemeClr val="accent4">
                    <a:lumMod val="20000"/>
                    <a:lumOff val="80000"/>
                  </a:schemeClr>
                </a:solidFill>
                <a:latin typeface="Candara Light" panose="020E0502030303020204" pitchFamily="34" charset="0"/>
                <a:ea typeface="Yu Gothic UI Semilight" panose="020B0400000000000000" pitchFamily="34" charset="-128"/>
                <a:cs typeface="MV Boli" panose="02000500030200090000" pitchFamily="2" charset="0"/>
              </a:rPr>
              <a:t>Being more chatty</a:t>
            </a:r>
          </a:p>
          <a:p>
            <a:pPr algn="ctr"/>
            <a:r>
              <a:rPr lang="en-GB" sz="2400" dirty="0">
                <a:solidFill>
                  <a:schemeClr val="accent4">
                    <a:lumMod val="20000"/>
                    <a:lumOff val="80000"/>
                  </a:schemeClr>
                </a:solidFill>
                <a:latin typeface="Candara Light" panose="020E0502030303020204" pitchFamily="34" charset="0"/>
                <a:ea typeface="Yu Gothic UI Semilight" panose="020B0400000000000000" pitchFamily="34" charset="-128"/>
                <a:cs typeface="MV Boli" panose="02000500030200090000" pitchFamily="2" charset="0"/>
              </a:rPr>
              <a:t>“Acting up”</a:t>
            </a:r>
          </a:p>
          <a:p>
            <a:pPr algn="ctr"/>
            <a:r>
              <a:rPr lang="en-GB" sz="2400" dirty="0">
                <a:solidFill>
                  <a:schemeClr val="accent4">
                    <a:lumMod val="20000"/>
                    <a:lumOff val="80000"/>
                  </a:schemeClr>
                </a:solidFill>
                <a:latin typeface="Candara Light" panose="020E0502030303020204" pitchFamily="34" charset="0"/>
                <a:ea typeface="Yu Gothic UI Semilight" panose="020B0400000000000000" pitchFamily="34" charset="-128"/>
                <a:cs typeface="MV Boli" panose="02000500030200090000" pitchFamily="2" charset="0"/>
              </a:rPr>
              <a:t>Crying</a:t>
            </a:r>
          </a:p>
        </p:txBody>
      </p:sp>
      <p:sp>
        <p:nvSpPr>
          <p:cNvPr id="10" name="TextBox 9">
            <a:extLst>
              <a:ext uri="{FF2B5EF4-FFF2-40B4-BE49-F238E27FC236}">
                <a16:creationId xmlns:a16="http://schemas.microsoft.com/office/drawing/2014/main" id="{E6CA2DBC-DF5B-42B3-B460-50B2A9BA66E9}"/>
              </a:ext>
            </a:extLst>
          </p:cNvPr>
          <p:cNvSpPr txBox="1"/>
          <p:nvPr/>
        </p:nvSpPr>
        <p:spPr>
          <a:xfrm>
            <a:off x="3254604" y="4119870"/>
            <a:ext cx="2841396" cy="2677656"/>
          </a:xfrm>
          <a:prstGeom prst="rect">
            <a:avLst/>
          </a:prstGeom>
          <a:noFill/>
          <a:ln w="38100">
            <a:solidFill>
              <a:schemeClr val="bg1"/>
            </a:solidFill>
          </a:ln>
        </p:spPr>
        <p:txBody>
          <a:bodyPr wrap="square" rtlCol="0">
            <a:spAutoFit/>
          </a:bodyPr>
          <a:lstStyle/>
          <a:p>
            <a:pPr algn="ctr"/>
            <a:r>
              <a:rPr lang="en-GB" sz="2400" dirty="0">
                <a:solidFill>
                  <a:srgbClr val="2952A3"/>
                </a:solidFill>
                <a:latin typeface="Arial Black" panose="020B0A04020102020204" pitchFamily="34" charset="0"/>
                <a:ea typeface="Yu Gothic UI Semilight" panose="020B0400000000000000" pitchFamily="34" charset="-128"/>
                <a:cs typeface="MV Boli" panose="02000500030200090000" pitchFamily="2" charset="0"/>
              </a:rPr>
              <a:t>Emotional</a:t>
            </a:r>
          </a:p>
          <a:p>
            <a:pPr algn="ctr"/>
            <a:r>
              <a:rPr lang="en-GB" sz="2400" dirty="0">
                <a:solidFill>
                  <a:schemeClr val="bg1"/>
                </a:solidFill>
                <a:latin typeface="Candara Light" panose="020E0502030303020204" pitchFamily="34" charset="0"/>
                <a:ea typeface="Yu Gothic UI Semilight" panose="020B0400000000000000" pitchFamily="34" charset="-128"/>
                <a:cs typeface="MV Boli" panose="02000500030200090000" pitchFamily="2" charset="0"/>
              </a:rPr>
              <a:t>Worried</a:t>
            </a:r>
          </a:p>
          <a:p>
            <a:pPr algn="ctr"/>
            <a:r>
              <a:rPr lang="en-GB" sz="2400" dirty="0">
                <a:solidFill>
                  <a:schemeClr val="bg1"/>
                </a:solidFill>
                <a:latin typeface="Candara Light" panose="020E0502030303020204" pitchFamily="34" charset="0"/>
                <a:ea typeface="Yu Gothic UI Semilight" panose="020B0400000000000000" pitchFamily="34" charset="-128"/>
                <a:cs typeface="MV Boli" panose="02000500030200090000" pitchFamily="2" charset="0"/>
              </a:rPr>
              <a:t>Upset</a:t>
            </a:r>
          </a:p>
          <a:p>
            <a:pPr algn="ctr"/>
            <a:r>
              <a:rPr lang="en-GB" sz="2400" dirty="0">
                <a:solidFill>
                  <a:schemeClr val="bg1"/>
                </a:solidFill>
                <a:latin typeface="Candara Light" panose="020E0502030303020204" pitchFamily="34" charset="0"/>
                <a:ea typeface="Yu Gothic UI Semilight" panose="020B0400000000000000" pitchFamily="34" charset="-128"/>
                <a:cs typeface="MV Boli" panose="02000500030200090000" pitchFamily="2" charset="0"/>
              </a:rPr>
              <a:t>Stressed</a:t>
            </a:r>
          </a:p>
          <a:p>
            <a:pPr algn="ctr"/>
            <a:r>
              <a:rPr lang="en-GB" sz="2400" dirty="0">
                <a:solidFill>
                  <a:schemeClr val="bg1"/>
                </a:solidFill>
                <a:latin typeface="Candara Light" panose="020E0502030303020204" pitchFamily="34" charset="0"/>
                <a:ea typeface="Yu Gothic UI Semilight" panose="020B0400000000000000" pitchFamily="34" charset="-128"/>
                <a:cs typeface="MV Boli" panose="02000500030200090000" pitchFamily="2" charset="0"/>
              </a:rPr>
              <a:t>Angry</a:t>
            </a:r>
          </a:p>
          <a:p>
            <a:pPr algn="ctr"/>
            <a:r>
              <a:rPr lang="en-GB" sz="2400" dirty="0">
                <a:solidFill>
                  <a:schemeClr val="bg1"/>
                </a:solidFill>
                <a:latin typeface="Candara Light" panose="020E0502030303020204" pitchFamily="34" charset="0"/>
                <a:ea typeface="Yu Gothic UI Semilight" panose="020B0400000000000000" pitchFamily="34" charset="-128"/>
                <a:cs typeface="MV Boli" panose="02000500030200090000" pitchFamily="2" charset="0"/>
              </a:rPr>
              <a:t>Numb</a:t>
            </a:r>
          </a:p>
          <a:p>
            <a:pPr algn="ctr"/>
            <a:r>
              <a:rPr lang="en-GB" sz="2400" dirty="0">
                <a:solidFill>
                  <a:schemeClr val="bg1"/>
                </a:solidFill>
                <a:latin typeface="Candara Light" panose="020E0502030303020204" pitchFamily="34" charset="0"/>
                <a:ea typeface="Yu Gothic UI Semilight" panose="020B0400000000000000" pitchFamily="34" charset="-128"/>
                <a:cs typeface="MV Boli" panose="02000500030200090000" pitchFamily="2" charset="0"/>
              </a:rPr>
              <a:t>Confused</a:t>
            </a:r>
          </a:p>
        </p:txBody>
      </p:sp>
      <p:sp>
        <p:nvSpPr>
          <p:cNvPr id="11" name="TextBox 10">
            <a:extLst>
              <a:ext uri="{FF2B5EF4-FFF2-40B4-BE49-F238E27FC236}">
                <a16:creationId xmlns:a16="http://schemas.microsoft.com/office/drawing/2014/main" id="{85F6D4B3-7615-40A2-8879-B324355853A9}"/>
              </a:ext>
            </a:extLst>
          </p:cNvPr>
          <p:cNvSpPr txBox="1"/>
          <p:nvPr/>
        </p:nvSpPr>
        <p:spPr>
          <a:xfrm>
            <a:off x="6847395" y="4234052"/>
            <a:ext cx="3960305" cy="2308324"/>
          </a:xfrm>
          <a:prstGeom prst="rect">
            <a:avLst/>
          </a:prstGeom>
          <a:noFill/>
          <a:ln w="38100">
            <a:solidFill>
              <a:schemeClr val="bg1"/>
            </a:solidFill>
          </a:ln>
        </p:spPr>
        <p:txBody>
          <a:bodyPr wrap="square" rtlCol="0">
            <a:spAutoFit/>
          </a:bodyPr>
          <a:lstStyle/>
          <a:p>
            <a:pPr algn="ctr"/>
            <a:r>
              <a:rPr lang="en-GB" sz="2400" dirty="0">
                <a:solidFill>
                  <a:srgbClr val="2952A3"/>
                </a:solidFill>
                <a:latin typeface="Arial Black" panose="020B0A04020102020204" pitchFamily="34" charset="0"/>
                <a:ea typeface="Yu Gothic UI Semilight" panose="020B0400000000000000" pitchFamily="34" charset="-128"/>
                <a:cs typeface="MV Boli" panose="02000500030200090000" pitchFamily="2" charset="0"/>
              </a:rPr>
              <a:t>Cognitive</a:t>
            </a:r>
          </a:p>
          <a:p>
            <a:pPr algn="ctr"/>
            <a:r>
              <a:rPr lang="en-GB" sz="2400" dirty="0">
                <a:solidFill>
                  <a:schemeClr val="bg1"/>
                </a:solidFill>
                <a:latin typeface="Candara Light" panose="020E0502030303020204" pitchFamily="34" charset="0"/>
                <a:ea typeface="Yu Gothic UI Semilight" panose="020B0400000000000000" pitchFamily="34" charset="-128"/>
                <a:cs typeface="MV Boli" panose="02000500030200090000" pitchFamily="2" charset="0"/>
              </a:rPr>
              <a:t>Worries or negative thoughts about the anxiety-provoking situation, about their ability to cope, or about other peoples’ perceptions</a:t>
            </a:r>
          </a:p>
        </p:txBody>
      </p:sp>
      <p:sp>
        <p:nvSpPr>
          <p:cNvPr id="12" name="TextBox 11">
            <a:extLst>
              <a:ext uri="{FF2B5EF4-FFF2-40B4-BE49-F238E27FC236}">
                <a16:creationId xmlns:a16="http://schemas.microsoft.com/office/drawing/2014/main" id="{F30FFE77-CE5D-4CC3-8DA8-CBD95BD4B95C}"/>
              </a:ext>
            </a:extLst>
          </p:cNvPr>
          <p:cNvSpPr txBox="1"/>
          <p:nvPr/>
        </p:nvSpPr>
        <p:spPr>
          <a:xfrm>
            <a:off x="1910106" y="378937"/>
            <a:ext cx="6001734" cy="830997"/>
          </a:xfrm>
          <a:prstGeom prst="rect">
            <a:avLst/>
          </a:prstGeom>
          <a:noFill/>
        </p:spPr>
        <p:txBody>
          <a:bodyPr wrap="square" rtlCol="0">
            <a:spAutoFit/>
          </a:bodyPr>
          <a:lstStyle/>
          <a:p>
            <a:r>
              <a:rPr lang="en-GB" sz="4800" b="1" dirty="0">
                <a:solidFill>
                  <a:schemeClr val="accent4">
                    <a:lumMod val="20000"/>
                    <a:lumOff val="80000"/>
                  </a:schemeClr>
                </a:solidFill>
                <a:latin typeface="MV Boli" panose="02000500030200090000" pitchFamily="2" charset="0"/>
                <a:ea typeface="Segoe UI Black" panose="020B0A02040204020203" pitchFamily="34" charset="0"/>
                <a:cs typeface="MV Boli" panose="02000500030200090000" pitchFamily="2" charset="0"/>
              </a:rPr>
              <a:t>Common Symptoms</a:t>
            </a:r>
          </a:p>
        </p:txBody>
      </p:sp>
    </p:spTree>
    <p:extLst>
      <p:ext uri="{BB962C8B-B14F-4D97-AF65-F5344CB8AC3E}">
        <p14:creationId xmlns:p14="http://schemas.microsoft.com/office/powerpoint/2010/main" val="4157456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5881FB-25D3-4DC9-B417-18B5F4D3CFFD}"/>
              </a:ext>
            </a:extLst>
          </p:cNvPr>
          <p:cNvPicPr>
            <a:picLocks noChangeAspect="1"/>
          </p:cNvPicPr>
          <p:nvPr/>
        </p:nvPicPr>
        <p:blipFill rotWithShape="1">
          <a:blip r:embed="rId3"/>
          <a:srcRect l="34203" t="26620" r="34313" b="11063"/>
          <a:stretch/>
        </p:blipFill>
        <p:spPr>
          <a:xfrm>
            <a:off x="2915697" y="0"/>
            <a:ext cx="6360606" cy="7081853"/>
          </a:xfrm>
          <a:prstGeom prst="rect">
            <a:avLst/>
          </a:prstGeom>
        </p:spPr>
      </p:pic>
    </p:spTree>
    <p:extLst>
      <p:ext uri="{BB962C8B-B14F-4D97-AF65-F5344CB8AC3E}">
        <p14:creationId xmlns:p14="http://schemas.microsoft.com/office/powerpoint/2010/main" val="262594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9B196-B747-4D6F-B1D9-B2C2EA96220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11C1FFC-FE5A-4524-892B-82768CF08796}"/>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D1BB8FB7-566A-4CCF-9195-51BCCF813688}"/>
              </a:ext>
            </a:extLst>
          </p:cNvPr>
          <p:cNvPicPr>
            <a:picLocks noChangeAspect="1"/>
          </p:cNvPicPr>
          <p:nvPr/>
        </p:nvPicPr>
        <p:blipFill>
          <a:blip r:embed="rId3"/>
          <a:stretch>
            <a:fillRect/>
          </a:stretch>
        </p:blipFill>
        <p:spPr>
          <a:xfrm>
            <a:off x="0" y="-1"/>
            <a:ext cx="12192000" cy="6883341"/>
          </a:xfrm>
          <a:prstGeom prst="rect">
            <a:avLst/>
          </a:prstGeom>
        </p:spPr>
      </p:pic>
      <p:sp>
        <p:nvSpPr>
          <p:cNvPr id="5" name="TextBox 4">
            <a:extLst>
              <a:ext uri="{FF2B5EF4-FFF2-40B4-BE49-F238E27FC236}">
                <a16:creationId xmlns:a16="http://schemas.microsoft.com/office/drawing/2014/main" id="{643FA714-B7CD-43CB-9FDE-03C0232565C8}"/>
              </a:ext>
            </a:extLst>
          </p:cNvPr>
          <p:cNvSpPr txBox="1"/>
          <p:nvPr/>
        </p:nvSpPr>
        <p:spPr>
          <a:xfrm>
            <a:off x="1071513" y="365125"/>
            <a:ext cx="10048973" cy="1569660"/>
          </a:xfrm>
          <a:prstGeom prst="rect">
            <a:avLst/>
          </a:prstGeom>
          <a:noFill/>
        </p:spPr>
        <p:txBody>
          <a:bodyPr wrap="square" rtlCol="0">
            <a:spAutoFit/>
          </a:bodyPr>
          <a:lstStyle/>
          <a:p>
            <a:pPr algn="ctr"/>
            <a:r>
              <a:rPr lang="en-GB" sz="4800" b="1" dirty="0">
                <a:solidFill>
                  <a:schemeClr val="accent4">
                    <a:lumMod val="20000"/>
                    <a:lumOff val="80000"/>
                  </a:schemeClr>
                </a:solidFill>
                <a:latin typeface="MV Boli" panose="02000500030200090000" pitchFamily="2" charset="0"/>
                <a:ea typeface="Segoe UI Black" panose="020B0A02040204020203" pitchFamily="34" charset="0"/>
                <a:cs typeface="MV Boli" panose="02000500030200090000" pitchFamily="2" charset="0"/>
              </a:rPr>
              <a:t>If anxiety is so useful then why does it become a problem?</a:t>
            </a:r>
          </a:p>
        </p:txBody>
      </p:sp>
      <p:sp>
        <p:nvSpPr>
          <p:cNvPr id="7" name="TextBox 6">
            <a:extLst>
              <a:ext uri="{FF2B5EF4-FFF2-40B4-BE49-F238E27FC236}">
                <a16:creationId xmlns:a16="http://schemas.microsoft.com/office/drawing/2014/main" id="{70095335-062F-4831-BEAF-D588D7CB7ECE}"/>
              </a:ext>
            </a:extLst>
          </p:cNvPr>
          <p:cNvSpPr txBox="1"/>
          <p:nvPr/>
        </p:nvSpPr>
        <p:spPr>
          <a:xfrm>
            <a:off x="765338" y="1923802"/>
            <a:ext cx="7695546" cy="4154984"/>
          </a:xfrm>
          <a:prstGeom prst="rect">
            <a:avLst/>
          </a:prstGeom>
          <a:noFill/>
        </p:spPr>
        <p:txBody>
          <a:bodyPr wrap="square" rtlCol="0">
            <a:spAutoFit/>
          </a:bodyPr>
          <a:lstStyle/>
          <a:p>
            <a:r>
              <a:rPr lang="en-GB" sz="2400" dirty="0">
                <a:solidFill>
                  <a:schemeClr val="accent4">
                    <a:lumMod val="20000"/>
                    <a:lumOff val="80000"/>
                  </a:schemeClr>
                </a:solidFill>
                <a:latin typeface="Candara Light" panose="020E0502030303020204" pitchFamily="34" charset="0"/>
                <a:ea typeface="Yu Gothic UI Semilight" panose="020B0400000000000000" pitchFamily="34" charset="-128"/>
                <a:cs typeface="MV Boli" panose="02000500030200090000" pitchFamily="2" charset="0"/>
              </a:rPr>
              <a:t>Why?</a:t>
            </a:r>
          </a:p>
          <a:p>
            <a:pPr marL="342900" indent="-342900">
              <a:buFont typeface="Arial" panose="020B0604020202020204" pitchFamily="34" charset="0"/>
              <a:buChar char="•"/>
            </a:pPr>
            <a:r>
              <a:rPr lang="en-GB" sz="2400" dirty="0">
                <a:solidFill>
                  <a:schemeClr val="accent4">
                    <a:lumMod val="20000"/>
                    <a:lumOff val="80000"/>
                  </a:schemeClr>
                </a:solidFill>
                <a:latin typeface="Candara Light" panose="020E0502030303020204" pitchFamily="34" charset="0"/>
                <a:ea typeface="Yu Gothic UI Semilight" panose="020B0400000000000000" pitchFamily="34" charset="-128"/>
                <a:cs typeface="MV Boli" panose="02000500030200090000" pitchFamily="2" charset="0"/>
              </a:rPr>
              <a:t>The cognitive, physical, emotional, and behavioural responses to anxiety make the anxiety feel worse, and we feel unable to cope.</a:t>
            </a:r>
          </a:p>
          <a:p>
            <a:pPr marL="342900" indent="-342900">
              <a:buFont typeface="Arial" panose="020B0604020202020204" pitchFamily="34" charset="0"/>
              <a:buChar char="•"/>
            </a:pPr>
            <a:r>
              <a:rPr lang="en-GB" sz="2400" dirty="0">
                <a:solidFill>
                  <a:schemeClr val="accent4">
                    <a:lumMod val="20000"/>
                    <a:lumOff val="80000"/>
                  </a:schemeClr>
                </a:solidFill>
                <a:latin typeface="Candara Light" panose="020E0502030303020204" pitchFamily="34" charset="0"/>
                <a:ea typeface="Yu Gothic UI Semilight" panose="020B0400000000000000" pitchFamily="34" charset="-128"/>
                <a:cs typeface="MV Boli" panose="02000500030200090000" pitchFamily="2" charset="0"/>
              </a:rPr>
              <a:t>Anxiety has not evolved as fast as the world around us.</a:t>
            </a:r>
          </a:p>
          <a:p>
            <a:r>
              <a:rPr lang="en-GB" sz="2400" dirty="0">
                <a:solidFill>
                  <a:schemeClr val="accent4">
                    <a:lumMod val="20000"/>
                    <a:lumOff val="80000"/>
                  </a:schemeClr>
                </a:solidFill>
                <a:latin typeface="Candara Light" panose="020E0502030303020204" pitchFamily="34" charset="0"/>
                <a:ea typeface="Yu Gothic UI Semilight" panose="020B0400000000000000" pitchFamily="34" charset="-128"/>
                <a:cs typeface="MV Boli" panose="02000500030200090000" pitchFamily="2" charset="0"/>
              </a:rPr>
              <a:t>When?</a:t>
            </a:r>
          </a:p>
          <a:p>
            <a:pPr marL="342900" indent="-342900">
              <a:buFont typeface="Arial" panose="020B0604020202020204" pitchFamily="34" charset="0"/>
              <a:buChar char="•"/>
            </a:pPr>
            <a:r>
              <a:rPr lang="en-GB" sz="2400" dirty="0">
                <a:solidFill>
                  <a:schemeClr val="accent4">
                    <a:lumMod val="20000"/>
                    <a:lumOff val="80000"/>
                  </a:schemeClr>
                </a:solidFill>
                <a:latin typeface="Candara Light" panose="020E0502030303020204" pitchFamily="34" charset="0"/>
                <a:ea typeface="Yu Gothic UI Semilight" panose="020B0400000000000000" pitchFamily="34" charset="-128"/>
                <a:cs typeface="MV Boli" panose="02000500030200090000" pitchFamily="2" charset="0"/>
              </a:rPr>
              <a:t>When it is affecting daily functioning, and self-management has not helped</a:t>
            </a:r>
          </a:p>
          <a:p>
            <a:pPr marL="342900" indent="-342900">
              <a:buFont typeface="Arial" panose="020B0604020202020204" pitchFamily="34" charset="0"/>
              <a:buChar char="•"/>
            </a:pPr>
            <a:r>
              <a:rPr lang="en-GB" sz="2400" dirty="0">
                <a:solidFill>
                  <a:schemeClr val="accent4">
                    <a:lumMod val="20000"/>
                    <a:lumOff val="80000"/>
                  </a:schemeClr>
                </a:solidFill>
                <a:latin typeface="Candara Light" panose="020E0502030303020204" pitchFamily="34" charset="0"/>
                <a:ea typeface="Yu Gothic UI Semilight" panose="020B0400000000000000" pitchFamily="34" charset="-128"/>
                <a:cs typeface="MV Boli" panose="02000500030200090000" pitchFamily="2" charset="0"/>
              </a:rPr>
              <a:t>When social life, school attainment, and overall wellbeing is being impacted</a:t>
            </a:r>
          </a:p>
          <a:p>
            <a:pPr marL="342900" indent="-342900">
              <a:buFont typeface="Arial" panose="020B0604020202020204" pitchFamily="34" charset="0"/>
              <a:buChar char="•"/>
            </a:pPr>
            <a:endParaRPr lang="en-GB" sz="2400" dirty="0">
              <a:solidFill>
                <a:schemeClr val="accent4">
                  <a:lumMod val="20000"/>
                  <a:lumOff val="80000"/>
                </a:schemeClr>
              </a:solidFill>
              <a:latin typeface="Candara Light" panose="020E0502030303020204" pitchFamily="34" charset="0"/>
              <a:ea typeface="Yu Gothic UI Semilight" panose="020B0400000000000000" pitchFamily="34" charset="-128"/>
              <a:cs typeface="MV Boli" panose="02000500030200090000" pitchFamily="2" charset="0"/>
            </a:endParaRPr>
          </a:p>
        </p:txBody>
      </p:sp>
    </p:spTree>
    <p:extLst>
      <p:ext uri="{BB962C8B-B14F-4D97-AF65-F5344CB8AC3E}">
        <p14:creationId xmlns:p14="http://schemas.microsoft.com/office/powerpoint/2010/main" val="38215686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951</TotalTime>
  <Words>1222</Words>
  <Application>Microsoft Office PowerPoint</Application>
  <PresentationFormat>Widescreen</PresentationFormat>
  <Paragraphs>164</Paragraphs>
  <Slides>22</Slides>
  <Notes>11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Arial Black</vt:lpstr>
      <vt:lpstr>Calibri</vt:lpstr>
      <vt:lpstr>Calibri Light</vt:lpstr>
      <vt:lpstr>Candara Light</vt:lpstr>
      <vt:lpstr>Comfortaa</vt:lpstr>
      <vt:lpstr>MV Boli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POTTER, Rachel (SUSSEX PARTNERSHIP NHS FOUNDATION TRUST)</dc:creator>
  <cp:lastModifiedBy>Snushall, Emily</cp:lastModifiedBy>
  <cp:revision>61</cp:revision>
  <dcterms:created xsi:type="dcterms:W3CDTF">2021-10-21T09:47:31Z</dcterms:created>
  <dcterms:modified xsi:type="dcterms:W3CDTF">2024-03-12T10:49:03Z</dcterms:modified>
</cp:coreProperties>
</file>