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81" r:id="rId9"/>
    <p:sldId id="279" r:id="rId10"/>
    <p:sldId id="262" r:id="rId11"/>
    <p:sldId id="282" r:id="rId12"/>
    <p:sldId id="280" r:id="rId13"/>
    <p:sldId id="263" r:id="rId14"/>
    <p:sldId id="269" r:id="rId15"/>
    <p:sldId id="265" r:id="rId16"/>
    <p:sldId id="267" r:id="rId17"/>
    <p:sldId id="270" r:id="rId18"/>
    <p:sldId id="276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071-987E-4EEE-9101-1FA98407A8BA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3CB5-46F4-4593-B357-6A1BA5C60C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19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071-987E-4EEE-9101-1FA98407A8BA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3CB5-46F4-4593-B357-6A1BA5C60C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91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071-987E-4EEE-9101-1FA98407A8BA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3CB5-46F4-4593-B357-6A1BA5C60C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80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071-987E-4EEE-9101-1FA98407A8BA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3CB5-46F4-4593-B357-6A1BA5C60C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49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071-987E-4EEE-9101-1FA98407A8BA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3CB5-46F4-4593-B357-6A1BA5C60C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70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071-987E-4EEE-9101-1FA98407A8BA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3CB5-46F4-4593-B357-6A1BA5C60C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58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071-987E-4EEE-9101-1FA98407A8BA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3CB5-46F4-4593-B357-6A1BA5C60C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28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071-987E-4EEE-9101-1FA98407A8BA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3CB5-46F4-4593-B357-6A1BA5C60C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3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071-987E-4EEE-9101-1FA98407A8BA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3CB5-46F4-4593-B357-6A1BA5C60C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3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071-987E-4EEE-9101-1FA98407A8BA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3CB5-46F4-4593-B357-6A1BA5C60C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24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071-987E-4EEE-9101-1FA98407A8BA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3CB5-46F4-4593-B357-6A1BA5C60C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6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7071-987E-4EEE-9101-1FA98407A8BA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33CB5-46F4-4593-B357-6A1BA5C60C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5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ckweb.co.uk/" TargetMode="External"/><Relationship Id="rId7" Type="http://schemas.openxmlformats.org/officeDocument/2006/relationships/image" Target="../media/image57.jpeg"/><Relationship Id="rId2" Type="http://schemas.openxmlformats.org/officeDocument/2006/relationships/hyperlink" Target="https://www.ictgames.com/mobilePa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rich.maths.org/early-years" TargetMode="External"/><Relationship Id="rId5" Type="http://schemas.openxmlformats.org/officeDocument/2006/relationships/hyperlink" Target="https://www.sesamestreet.org/toolkits/math" TargetMode="External"/><Relationship Id="rId4" Type="http://schemas.openxmlformats.org/officeDocument/2006/relationships/hyperlink" Target="https://www.bbc.co.uk/cbeebies/topics/numerac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89763"/>
          </a:xfrm>
        </p:spPr>
        <p:txBody>
          <a:bodyPr>
            <a:normAutofit/>
          </a:bodyPr>
          <a:lstStyle/>
          <a:p>
            <a:r>
              <a:rPr lang="en-GB" sz="8000" dirty="0" smtClean="0">
                <a:latin typeface="Comic Sans MS" panose="030F0702030302020204" pitchFamily="66" charset="0"/>
              </a:rPr>
              <a:t>I LEARN -maths!</a:t>
            </a:r>
            <a:endParaRPr lang="en-GB" sz="8000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Parent Involvement Quotes (Page 1) - Line.17QQ.com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24000" y="2638425"/>
            <a:ext cx="9144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8" name="Picture 4" descr="Tools for Building PTO Involvement - PTO To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57" y="2425337"/>
            <a:ext cx="4432663" cy="44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>
            <a:no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Counting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When children learn to count they like to touch, point to and move objects as they say the number aloud.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Helping at home-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Count forwards and backwards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Nursery rhyme and stories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Counting indoors and outdoors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 games with cards and dice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Our Countdown | Sharing Our Blessing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63" y="421363"/>
            <a:ext cx="1079137" cy="793483"/>
          </a:xfrm>
          <a:prstGeom prst="rect">
            <a:avLst/>
          </a:prstGeom>
        </p:spPr>
      </p:pic>
      <p:pic>
        <p:nvPicPr>
          <p:cNvPr id="5" name="Picture 4" descr="Counting Kids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393598"/>
            <a:ext cx="1580606" cy="792773"/>
          </a:xfrm>
          <a:prstGeom prst="rect">
            <a:avLst/>
          </a:prstGeom>
        </p:spPr>
      </p:pic>
      <p:pic>
        <p:nvPicPr>
          <p:cNvPr id="6" name="Picture 5" descr="Dice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89" y="2749437"/>
            <a:ext cx="1251857" cy="1251857"/>
          </a:xfrm>
          <a:prstGeom prst="rect">
            <a:avLst/>
          </a:prstGeom>
        </p:spPr>
      </p:pic>
      <p:pic>
        <p:nvPicPr>
          <p:cNvPr id="7" name="Picture 6" descr="2015 Favourite Storytime Picture Books - Jbrar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27" y="4925106"/>
            <a:ext cx="1732461" cy="1569610"/>
          </a:xfrm>
          <a:prstGeom prst="rect">
            <a:avLst/>
          </a:prstGeom>
        </p:spPr>
      </p:pic>
      <p:pic>
        <p:nvPicPr>
          <p:cNvPr id="8" name="Picture 7" descr="Crazy Eights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" y="5309625"/>
            <a:ext cx="1777637" cy="1185091"/>
          </a:xfrm>
          <a:prstGeom prst="rect">
            <a:avLst/>
          </a:prstGeom>
        </p:spPr>
      </p:pic>
      <p:pic>
        <p:nvPicPr>
          <p:cNvPr id="9" name="Picture 8" descr="The Squirrel Game - Counting Numbers 1-31 &amp; 1-50 by Ana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9" y="4563509"/>
            <a:ext cx="2010864" cy="13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Writing numbers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5416"/>
            <a:ext cx="10515600" cy="5303519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Make the link between the objects and the number by showing the correct amount.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Numbers are difficult to write!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Practise number formation by using dotted guides or holding your child’s hand as they write.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67" b="25162"/>
          <a:stretch/>
        </p:blipFill>
        <p:spPr>
          <a:xfrm>
            <a:off x="8102990" y="3622431"/>
            <a:ext cx="3524119" cy="30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Ordering numbers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957"/>
            <a:ext cx="10515600" cy="4939006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Ordinal numbers like first, second and third tell us the position of something.</a:t>
            </a:r>
          </a:p>
          <a:p>
            <a:r>
              <a:rPr lang="en-GB" dirty="0">
                <a:latin typeface="Comic Sans MS" panose="030F0702030302020204" pitchFamily="66" charset="0"/>
              </a:rPr>
              <a:t>Use everyday tasks, toys and games to help your child understand order. </a:t>
            </a:r>
          </a:p>
          <a:p>
            <a:r>
              <a:rPr lang="en-GB" dirty="0">
                <a:latin typeface="Comic Sans MS" panose="030F0702030302020204" pitchFamily="66" charset="0"/>
              </a:rPr>
              <a:t>Talk about order when getting ready for school. You might eat your breakfast first and brush your teeth second. </a:t>
            </a:r>
          </a:p>
          <a:p>
            <a:r>
              <a:rPr lang="en-GB" dirty="0">
                <a:latin typeface="Comic Sans MS" panose="030F0702030302020204" pitchFamily="66" charset="0"/>
              </a:rPr>
              <a:t>Talk about order when your child is playing. Were they first in the race or second in the game?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002" y="4683602"/>
            <a:ext cx="2881834" cy="217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Making sense of numbers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As children get more confident with oral counting, they learn to connect quantities( such as 5 buttons) with their number names (the word 5) and then the symbol (5).</a:t>
            </a:r>
          </a:p>
          <a:p>
            <a:r>
              <a:rPr lang="en-GB" sz="3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Helping at home-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*Look for numbers at home or when out and about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*play I Spy something in the room that there are 3 of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*encourage them to record “ how many” in pictures and numbers</a:t>
            </a:r>
          </a:p>
          <a:p>
            <a:pPr marL="0" indent="0">
              <a:buNone/>
            </a:pPr>
            <a:endParaRPr lang="en-GB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4" name="Picture 3" descr="Free Images : hand, number, thinking, finger, symbo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68" y="230188"/>
            <a:ext cx="1280159" cy="1280159"/>
          </a:xfrm>
          <a:prstGeom prst="rect">
            <a:avLst/>
          </a:prstGeom>
        </p:spPr>
      </p:pic>
      <p:pic>
        <p:nvPicPr>
          <p:cNvPr id="5" name="Picture 4" descr="Numbers 1-0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947" y="5591762"/>
            <a:ext cx="1751065" cy="11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09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latin typeface="Comic Sans MS" panose="030F0702030302020204" pitchFamily="66" charset="0"/>
              </a:rPr>
              <a:t>Understanding and representing numbers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2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Counting </a:t>
            </a:r>
            <a:r>
              <a:rPr lang="en-GB" sz="2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out loud to 10 does not mean they can fully understand the number! </a:t>
            </a:r>
            <a:br>
              <a:rPr lang="en-GB" sz="2200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lot to it!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 descr="File:WikiMooc 2017 - Number 5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70" y="3388946"/>
            <a:ext cx="2054468" cy="2054468"/>
          </a:xfrm>
          <a:prstGeom prst="rect">
            <a:avLst/>
          </a:prstGeom>
        </p:spPr>
      </p:pic>
      <p:pic>
        <p:nvPicPr>
          <p:cNvPr id="5" name="Picture 4" descr="Fingers say FIVE | Teddy Lambec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2" y="2628900"/>
            <a:ext cx="1520092" cy="1520092"/>
          </a:xfrm>
          <a:prstGeom prst="rect">
            <a:avLst/>
          </a:prstGeom>
        </p:spPr>
      </p:pic>
      <p:pic>
        <p:nvPicPr>
          <p:cNvPr id="6" name="Picture 5" descr="File:Tally marks-Five-bar Gate.svg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38" y="2379296"/>
            <a:ext cx="1143000" cy="1009650"/>
          </a:xfrm>
          <a:prstGeom prst="rect">
            <a:avLst/>
          </a:prstGeom>
        </p:spPr>
      </p:pic>
      <p:pic>
        <p:nvPicPr>
          <p:cNvPr id="8" name="Content Placeholder 7" descr="File:Dice-5-b.svg - Wikimedia Commons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9645" y="5306645"/>
            <a:ext cx="815609" cy="815609"/>
          </a:xfrm>
        </p:spPr>
      </p:pic>
      <p:pic>
        <p:nvPicPr>
          <p:cNvPr id="11" name="Picture 10" descr="Addition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6010" y="5091722"/>
            <a:ext cx="779028" cy="1414586"/>
          </a:xfrm>
          <a:prstGeom prst="rect">
            <a:avLst/>
          </a:prstGeom>
        </p:spPr>
      </p:pic>
      <p:pic>
        <p:nvPicPr>
          <p:cNvPr id="12" name="Picture 11" descr="Understanding Fraction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89" y="2031127"/>
            <a:ext cx="3277821" cy="6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Problem solving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Try to involve your child in using numbers to solve problems and make everyday decisions e.g.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“ </a:t>
            </a:r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e need 6 tomatoes and only have 2 . How many more do we need?”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“You have 3 sweets and I have 4- how many altogether?”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“ We have 4 cakes to share between the 2 of us. How many each?”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Encourage them to talk about an show a maths problem that makes sense to them-they could draw it, act it out, use real objects or fingers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Tackling Common Problems in Scientific Publication - Enag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59" y="505789"/>
            <a:ext cx="2610583" cy="1044233"/>
          </a:xfrm>
          <a:prstGeom prst="rect">
            <a:avLst/>
          </a:prstGeom>
        </p:spPr>
      </p:pic>
      <p:pic>
        <p:nvPicPr>
          <p:cNvPr id="5" name="Picture 4" descr="File:Jaffa cake.pn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" y="5903247"/>
            <a:ext cx="1209822" cy="5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Maths out and about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Go on a shape hunt.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Look for and make patterns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Play games involving counting- hipscotch,hide and seek,whats the time Mrs Wolf,skipping,hula hooping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Play sport! Keep the score- who has more/less goals, point etc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Look for numbers around- cars,doors,buses,shops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Count anything- doors,lampposts,dogs,cats,birds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Talk about time</a:t>
            </a:r>
          </a:p>
        </p:txBody>
      </p:sp>
      <p:pic>
        <p:nvPicPr>
          <p:cNvPr id="4" name="Picture 3" descr="Segmentation Criteria and Approaches | Principles of Market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7679" y="642266"/>
            <a:ext cx="855785" cy="855785"/>
          </a:xfrm>
          <a:prstGeom prst="rect">
            <a:avLst/>
          </a:prstGeom>
        </p:spPr>
      </p:pic>
      <p:pic>
        <p:nvPicPr>
          <p:cNvPr id="6" name="Picture 5" descr="File:Shapes001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24" y="633780"/>
            <a:ext cx="1191845" cy="1191845"/>
          </a:xfrm>
          <a:prstGeom prst="rect">
            <a:avLst/>
          </a:prstGeom>
        </p:spPr>
      </p:pic>
      <p:pic>
        <p:nvPicPr>
          <p:cNvPr id="7" name="Picture 6" descr="Bob McKerrow - Wayfarer: Birds in Sri Lank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8" name="Picture 7" descr="ARRA News Service: I’m Taking Names and Keeping Scor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846" y="5387263"/>
            <a:ext cx="2235200" cy="126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Maths and games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Board games- snakes and ladders,ludo,monopoply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Card games- snap, memory pairs,Uno,top trumps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Other games- connect 4,Jenga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Jigsaw puzzles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Construction- Lego,K-Nex,Meccano,sticklebricks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Toy figures- animals,dolls,bears,action figures, dinosaurs</a:t>
            </a:r>
          </a:p>
          <a:p>
            <a:endParaRPr lang="en-GB" dirty="0" smtClean="0"/>
          </a:p>
        </p:txBody>
      </p:sp>
      <p:pic>
        <p:nvPicPr>
          <p:cNvPr id="4" name="Picture 3" descr="Free Images : car, game, play, retro, home, macro, objec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69" y="441975"/>
            <a:ext cx="2205892" cy="1316182"/>
          </a:xfrm>
          <a:prstGeom prst="rect">
            <a:avLst/>
          </a:prstGeom>
        </p:spPr>
      </p:pic>
      <p:pic>
        <p:nvPicPr>
          <p:cNvPr id="5" name="Picture 4" descr="Crash (card game)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38" y="2403881"/>
            <a:ext cx="2009531" cy="1339687"/>
          </a:xfrm>
          <a:prstGeom prst="rect">
            <a:avLst/>
          </a:prstGeom>
        </p:spPr>
      </p:pic>
      <p:pic>
        <p:nvPicPr>
          <p:cNvPr id="6" name="Picture 5" descr="puzzle - Wiktionar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0" y="5246695"/>
            <a:ext cx="2412041" cy="1450443"/>
          </a:xfrm>
          <a:prstGeom prst="rect">
            <a:avLst/>
          </a:prstGeom>
        </p:spPr>
      </p:pic>
      <p:pic>
        <p:nvPicPr>
          <p:cNvPr id="7" name="Picture 6" descr="Various animal toy figures in a colorful background | Flick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96" y="5136444"/>
            <a:ext cx="2045189" cy="1382548"/>
          </a:xfrm>
          <a:prstGeom prst="rect">
            <a:avLst/>
          </a:prstGeom>
        </p:spPr>
      </p:pic>
      <p:pic>
        <p:nvPicPr>
          <p:cNvPr id="8" name="Picture 7" descr="The Simpsons Sports Day Top Trumps - Wikisimpsons, th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79" y="4845010"/>
            <a:ext cx="1202530" cy="18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731973"/>
              </p:ext>
            </p:extLst>
          </p:nvPr>
        </p:nvGraphicFramePr>
        <p:xfrm>
          <a:off x="2834639" y="903110"/>
          <a:ext cx="5656217" cy="5497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667037" imgH="8019809" progId="Acrobat.Document.DC">
                  <p:embed/>
                </p:oleObj>
              </mc:Choice>
              <mc:Fallback>
                <p:oleObj name="Acrobat Document" r:id="rId3" imgW="5667037" imgH="801980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4639" y="903110"/>
                        <a:ext cx="5656217" cy="5497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0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Useful websites   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hlinkClick r:id="rId2"/>
              </a:rPr>
              <a:t>https://www.ictgames.com/mobilePage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http://www.crickweb.co.uk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www.bbc.co.uk/cbeebies/topics/numeracy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www.sesamestreet.org/toolkits/math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nrich.maths.org/early-years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Best Websites to Look for Web Design Inspiration - Codegen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73" y="780439"/>
            <a:ext cx="1809750" cy="11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Build strong, positive attitudes </a:t>
            </a:r>
            <a:r>
              <a:rPr lang="en-GB" dirty="0" smtClean="0">
                <a:latin typeface="Comic Sans MS" panose="030F0702030302020204" pitchFamily="66" charset="0"/>
              </a:rPr>
              <a:t>about </a:t>
            </a:r>
            <a:r>
              <a:rPr lang="en-GB" dirty="0" smtClean="0">
                <a:latin typeface="Comic Sans MS" panose="030F0702030302020204" pitchFamily="66" charset="0"/>
              </a:rPr>
              <a:t>maths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You can be your child's first role model for learning- Show them maths can be fun!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Help them and support them to enjoy exploring the world of maths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Teaching with TLC: Math Mad Minu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9" y="4647655"/>
            <a:ext cx="1905000" cy="1905000"/>
          </a:xfrm>
          <a:prstGeom prst="rect">
            <a:avLst/>
          </a:prstGeom>
        </p:spPr>
      </p:pic>
      <p:pic>
        <p:nvPicPr>
          <p:cNvPr id="5" name="Picture 4" descr="Young Mathematicians – Fun Math Games To Enhance Youn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1" y="4654187"/>
            <a:ext cx="2667000" cy="2000250"/>
          </a:xfrm>
          <a:prstGeom prst="rect">
            <a:avLst/>
          </a:prstGeom>
        </p:spPr>
      </p:pic>
      <p:pic>
        <p:nvPicPr>
          <p:cNvPr id="6" name="Picture 5" descr="Soma e segue-me: Eu gosto de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6" y="4294196"/>
            <a:ext cx="914400" cy="908304"/>
          </a:xfrm>
          <a:prstGeom prst="rect">
            <a:avLst/>
          </a:prstGeom>
        </p:spPr>
      </p:pic>
      <p:pic>
        <p:nvPicPr>
          <p:cNvPr id="7" name="Picture 6" descr="MATHS U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16" y="4400766"/>
            <a:ext cx="2116183" cy="2116183"/>
          </a:xfrm>
          <a:prstGeom prst="rect">
            <a:avLst/>
          </a:prstGeom>
        </p:spPr>
      </p:pic>
      <p:pic>
        <p:nvPicPr>
          <p:cNvPr id="8" name="Picture 7" descr="Soma e segue-me: Eu gosto de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451" y="240529"/>
            <a:ext cx="914400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Why is maths important?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Maths and numbers are everywhere!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089776" y="4500266"/>
            <a:ext cx="6206953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http://2.bp.blogspot.com/_bREH63GuglA/SWQd99N45uI/AAAAAAAAAB0/ETL_1ZubNhE/s320/numbers+everyw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151" y="365125"/>
            <a:ext cx="1686672" cy="11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oncept of Time | Alterabl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724" y="1825625"/>
            <a:ext cx="2207559" cy="1471706"/>
          </a:xfrm>
          <a:prstGeom prst="rect">
            <a:avLst/>
          </a:prstGeom>
        </p:spPr>
      </p:pic>
      <p:pic>
        <p:nvPicPr>
          <p:cNvPr id="14" name="Picture 13" descr="Car Dial Speed · Free photo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487" y="5588100"/>
            <a:ext cx="1662953" cy="1108635"/>
          </a:xfrm>
          <a:prstGeom prst="rect">
            <a:avLst/>
          </a:prstGeom>
        </p:spPr>
      </p:pic>
      <p:pic>
        <p:nvPicPr>
          <p:cNvPr id="15" name="Picture 14" descr="Automatic number-plate recognition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7" y="2561478"/>
            <a:ext cx="1259915" cy="1384991"/>
          </a:xfrm>
          <a:prstGeom prst="rect">
            <a:avLst/>
          </a:prstGeom>
        </p:spPr>
      </p:pic>
      <p:pic>
        <p:nvPicPr>
          <p:cNvPr id="16" name="Picture 15" descr="Door Number Sixteen Free Stock Photo - Public Domain Pict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0" y="4371141"/>
            <a:ext cx="1622612" cy="2433918"/>
          </a:xfrm>
          <a:prstGeom prst="rect">
            <a:avLst/>
          </a:prstGeom>
        </p:spPr>
      </p:pic>
      <p:pic>
        <p:nvPicPr>
          <p:cNvPr id="17" name="Picture 16" descr="11 Smart Rice Cookers for Your Kitchen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34" y="3639025"/>
            <a:ext cx="1688386" cy="1680882"/>
          </a:xfrm>
          <a:prstGeom prst="rect">
            <a:avLst/>
          </a:prstGeom>
        </p:spPr>
      </p:pic>
      <p:pic>
        <p:nvPicPr>
          <p:cNvPr id="18" name="Picture 17" descr="Weighing scale - Wikipedi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08" y="2376964"/>
            <a:ext cx="1988976" cy="1624330"/>
          </a:xfrm>
          <a:prstGeom prst="rect">
            <a:avLst/>
          </a:prstGeom>
        </p:spPr>
      </p:pic>
      <p:pic>
        <p:nvPicPr>
          <p:cNvPr id="19" name="Picture 18" descr="Capacity factor - Wikipedi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64" y="4648764"/>
            <a:ext cx="2456329" cy="1842247"/>
          </a:xfrm>
          <a:prstGeom prst="rect">
            <a:avLst/>
          </a:prstGeom>
        </p:spPr>
      </p:pic>
      <p:pic>
        <p:nvPicPr>
          <p:cNvPr id="20" name="Picture 19" descr="File:Rail transport timetable Tampere.jpg - Wikimedia Common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67" y="2469071"/>
            <a:ext cx="1716919" cy="1440116"/>
          </a:xfrm>
          <a:prstGeom prst="rect">
            <a:avLst/>
          </a:prstGeom>
        </p:spPr>
      </p:pic>
      <p:pic>
        <p:nvPicPr>
          <p:cNvPr id="21" name="Picture 20" descr="TransGriot: The Civil Rights Football Gam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10" y="5072854"/>
            <a:ext cx="2151786" cy="1603081"/>
          </a:xfrm>
          <a:prstGeom prst="rect">
            <a:avLst/>
          </a:prstGeom>
        </p:spPr>
      </p:pic>
      <p:pic>
        <p:nvPicPr>
          <p:cNvPr id="22" name="Picture 21" descr="Facing Autism in New Brunswick: The Joy of Conor and the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72" y="2474496"/>
            <a:ext cx="1356649" cy="1645670"/>
          </a:xfrm>
          <a:prstGeom prst="rect">
            <a:avLst/>
          </a:prstGeom>
        </p:spPr>
      </p:pic>
      <p:pic>
        <p:nvPicPr>
          <p:cNvPr id="23" name="Picture 22" descr="Credit Card Basics for Consumer Protection Part 2 | Invest ...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956" y="4929921"/>
            <a:ext cx="2477920" cy="15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11016"/>
            <a:ext cx="10805160" cy="664112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387714"/>
              </p:ext>
            </p:extLst>
          </p:nvPr>
        </p:nvGraphicFramePr>
        <p:xfrm>
          <a:off x="1864604" y="619461"/>
          <a:ext cx="8242028" cy="582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8020012" imgH="5667195" progId="Acrobat.Document.DC">
                  <p:embed/>
                </p:oleObj>
              </mc:Choice>
              <mc:Fallback>
                <p:oleObj name="Acrobat Document" r:id="rId3" imgW="8020012" imgH="5667195" progId="Acrobat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4604" y="619461"/>
                        <a:ext cx="8242028" cy="5824236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3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Maths learning in Starfish class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137375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2882226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9674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Number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Shape, space</a:t>
                      </a:r>
                      <a:r>
                        <a:rPr lang="en-GB" sz="3600" baseline="0" dirty="0" smtClean="0">
                          <a:latin typeface="Comic Sans MS" panose="030F0702030302020204" pitchFamily="66" charset="0"/>
                        </a:rPr>
                        <a:t> and measures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440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Counting</a:t>
                      </a:r>
                    </a:p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Ordering</a:t>
                      </a:r>
                    </a:p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Recognising numbers</a:t>
                      </a:r>
                    </a:p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Adding</a:t>
                      </a:r>
                    </a:p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Subtraction</a:t>
                      </a:r>
                    </a:p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Doubling</a:t>
                      </a:r>
                    </a:p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Halving</a:t>
                      </a:r>
                    </a:p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sharing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Patterns</a:t>
                      </a:r>
                    </a:p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Shape</a:t>
                      </a:r>
                    </a:p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Size</a:t>
                      </a:r>
                    </a:p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Position</a:t>
                      </a:r>
                    </a:p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Time</a:t>
                      </a:r>
                    </a:p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Money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20150"/>
                  </a:ext>
                </a:extLst>
              </a:tr>
            </a:tbl>
          </a:graphicData>
        </a:graphic>
      </p:graphicFrame>
      <p:pic>
        <p:nvPicPr>
          <p:cNvPr id="5" name="Picture 4" descr="Free Stock Photo 7019 Primary maths | freeimagesliv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19" y="333675"/>
            <a:ext cx="2039663" cy="13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2"/>
            <a:ext cx="10515600" cy="92809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Early learning goals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5195"/>
            <a:ext cx="10515600" cy="477608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By the end of Reception children should be able to</a:t>
            </a:r>
            <a:r>
              <a:rPr lang="en-GB" dirty="0" smtClean="0">
                <a:latin typeface="Comic Sans MS" panose="030F0702030302020204" pitchFamily="66" charset="0"/>
              </a:rPr>
              <a:t>….</a:t>
            </a:r>
          </a:p>
          <a:p>
            <a:r>
              <a:rPr lang="en-GB" dirty="0">
                <a:latin typeface="Comic Sans MS" panose="030F0702030302020204" pitchFamily="66" charset="0"/>
              </a:rPr>
              <a:t> Have an understanding of number to 10, linking names of numbers, numerals, their value, and their position in the counting order</a:t>
            </a:r>
            <a:r>
              <a:rPr lang="en-GB" dirty="0" smtClean="0">
                <a:latin typeface="Comic Sans MS" panose="030F0702030302020204" pitchFamily="66" charset="0"/>
              </a:rPr>
              <a:t>;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Subitise (recognise quantities without counting) up to 5;</a:t>
            </a:r>
          </a:p>
          <a:p>
            <a:r>
              <a:rPr lang="en-GB" dirty="0">
                <a:latin typeface="Comic Sans MS" panose="030F0702030302020204" pitchFamily="66" charset="0"/>
              </a:rPr>
              <a:t> Automatically recall number bonds for numbers 0-5 and for 10, including corresponding partitioning facts.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Automatically </a:t>
            </a:r>
            <a:r>
              <a:rPr lang="en-GB" dirty="0">
                <a:latin typeface="Comic Sans MS" panose="030F0702030302020204" pitchFamily="66" charset="0"/>
              </a:rPr>
              <a:t>recall double facts up to 5+5;</a:t>
            </a:r>
          </a:p>
          <a:p>
            <a:r>
              <a:rPr lang="en-GB" dirty="0">
                <a:latin typeface="Comic Sans MS" panose="030F0702030302020204" pitchFamily="66" charset="0"/>
              </a:rPr>
              <a:t>Compare sets of objects up to 10 in different contexts, considering size and difference;</a:t>
            </a:r>
          </a:p>
          <a:p>
            <a:r>
              <a:rPr lang="en-GB" dirty="0">
                <a:latin typeface="Comic Sans MS" panose="030F0702030302020204" pitchFamily="66" charset="0"/>
              </a:rPr>
              <a:t>Explore patterns of numbers within numbers up to 10, including evens and odds.</a:t>
            </a:r>
          </a:p>
          <a:p>
            <a:endParaRPr lang="en-GB" dirty="0"/>
          </a:p>
        </p:txBody>
      </p:sp>
      <p:pic>
        <p:nvPicPr>
          <p:cNvPr id="5" name="Picture 4" descr="Maths Mastery - #CelebrationofMath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715" y="400110"/>
            <a:ext cx="2881867" cy="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How do we teach maths in the Starfish class?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3918857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Whole class lessons, including chanting and using images to show different numbers.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Play/art/outdoor activities involving number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Interactive whiteboard games (purple mash)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Investigations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Stories and songs involving numbers.</a:t>
            </a:r>
          </a:p>
          <a:p>
            <a:endParaRPr lang="en-GB" dirty="0"/>
          </a:p>
        </p:txBody>
      </p:sp>
      <p:pic>
        <p:nvPicPr>
          <p:cNvPr id="4" name="Picture 3" descr="Preschool Teachers at My Next Mov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1853293"/>
            <a:ext cx="1567543" cy="881743"/>
          </a:xfrm>
          <a:prstGeom prst="rect">
            <a:avLst/>
          </a:prstGeom>
        </p:spPr>
      </p:pic>
      <p:pic>
        <p:nvPicPr>
          <p:cNvPr id="6" name="Picture 5" descr="25 Ways to Have Fun with Mat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3832951"/>
            <a:ext cx="1477191" cy="989718"/>
          </a:xfrm>
          <a:prstGeom prst="rect">
            <a:avLst/>
          </a:prstGeom>
        </p:spPr>
      </p:pic>
      <p:pic>
        <p:nvPicPr>
          <p:cNvPr id="7" name="Picture 6" descr="E is for Explore!: Diced Darts Ga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03318"/>
            <a:ext cx="1241068" cy="1376494"/>
          </a:xfrm>
          <a:prstGeom prst="rect">
            <a:avLst/>
          </a:prstGeom>
        </p:spPr>
      </p:pic>
      <p:pic>
        <p:nvPicPr>
          <p:cNvPr id="8" name="Picture 7" descr="Numberblocks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24" y="5767476"/>
            <a:ext cx="1179576" cy="786384"/>
          </a:xfrm>
          <a:prstGeom prst="rect">
            <a:avLst/>
          </a:prstGeom>
        </p:spPr>
      </p:pic>
      <p:pic>
        <p:nvPicPr>
          <p:cNvPr id="10" name="Picture 9" descr="Förskoleburken: Inspirerande parklek!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19" y="5114568"/>
            <a:ext cx="2185988" cy="1632573"/>
          </a:xfrm>
          <a:prstGeom prst="rect">
            <a:avLst/>
          </a:prstGeom>
        </p:spPr>
      </p:pic>
      <p:pic>
        <p:nvPicPr>
          <p:cNvPr id="11" name="Picture 10" descr="Build Numbers Outside with Loose Parts Free PDF • Wise Owl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54" y="5103318"/>
            <a:ext cx="1458760" cy="13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Good counting from the start 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294"/>
            <a:ext cx="10515600" cy="5190979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Children can make mistakes if they don’t include every object when they are counting.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Practise this by giving your child groups of things to count.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Check that they include every object when they count.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885" y="4023361"/>
            <a:ext cx="1347503" cy="22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Teaching counting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2536"/>
            <a:ext cx="10515600" cy="523442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Children will practise counting in class in lots of different ways.</a:t>
            </a:r>
          </a:p>
          <a:p>
            <a:r>
              <a:rPr lang="en-GB" dirty="0">
                <a:latin typeface="Comic Sans MS" panose="030F0702030302020204" pitchFamily="66" charset="0"/>
              </a:rPr>
              <a:t>Children count forwards from zero or will start from different numbers.</a:t>
            </a:r>
          </a:p>
          <a:p>
            <a:r>
              <a:rPr lang="en-GB" dirty="0">
                <a:latin typeface="Comic Sans MS" panose="030F0702030302020204" pitchFamily="66" charset="0"/>
              </a:rPr>
              <a:t>Children will count backwards from different numbers too. </a:t>
            </a:r>
          </a:p>
          <a:p>
            <a:r>
              <a:rPr lang="en-GB" dirty="0">
                <a:latin typeface="Comic Sans MS" panose="030F0702030302020204" pitchFamily="66" charset="0"/>
              </a:rPr>
              <a:t>The teacher might use a counting stick or number line to  help children count. </a:t>
            </a:r>
          </a:p>
          <a:p>
            <a:r>
              <a:rPr lang="en-GB" dirty="0">
                <a:latin typeface="Comic Sans MS" panose="030F0702030302020204" pitchFamily="66" charset="0"/>
              </a:rPr>
              <a:t>Children can point to different numbers and talk about what comes before or after.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4507591"/>
            <a:ext cx="3636660" cy="22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800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Office Theme</vt:lpstr>
      <vt:lpstr>Acrobat Document</vt:lpstr>
      <vt:lpstr>I LEARN -maths!</vt:lpstr>
      <vt:lpstr>Build strong, positive attitudes about maths!</vt:lpstr>
      <vt:lpstr>Why is maths important?</vt:lpstr>
      <vt:lpstr>PowerPoint Presentation</vt:lpstr>
      <vt:lpstr>Maths learning in Starfish class</vt:lpstr>
      <vt:lpstr>Early learning goals</vt:lpstr>
      <vt:lpstr>How do we teach maths in the Starfish class?</vt:lpstr>
      <vt:lpstr>Good counting from the start !</vt:lpstr>
      <vt:lpstr>Teaching counting</vt:lpstr>
      <vt:lpstr>Counting</vt:lpstr>
      <vt:lpstr>Writing numbers</vt:lpstr>
      <vt:lpstr>Ordering numbers</vt:lpstr>
      <vt:lpstr>Making sense of numbers</vt:lpstr>
      <vt:lpstr>  Understanding and representing numbers  Counting out loud to 10 does not mean they can fully understand the number!  There is a lot to it!   </vt:lpstr>
      <vt:lpstr>Problem solving</vt:lpstr>
      <vt:lpstr>Maths out and about</vt:lpstr>
      <vt:lpstr>Maths and games</vt:lpstr>
      <vt:lpstr>PowerPoint Presentation</vt:lpstr>
      <vt:lpstr>Useful websites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LEARN maths!</dc:title>
  <dc:creator>Eling Infant School</dc:creator>
  <cp:lastModifiedBy>Sue Cheek</cp:lastModifiedBy>
  <cp:revision>20</cp:revision>
  <dcterms:created xsi:type="dcterms:W3CDTF">2021-03-01T20:18:55Z</dcterms:created>
  <dcterms:modified xsi:type="dcterms:W3CDTF">2022-01-14T11:14:22Z</dcterms:modified>
</cp:coreProperties>
</file>